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6" r:id="rId1"/>
    <p:sldMasterId id="2147483768" r:id="rId2"/>
  </p:sldMasterIdLst>
  <p:sldIdLst>
    <p:sldId id="256" r:id="rId3"/>
    <p:sldId id="257" r:id="rId4"/>
    <p:sldId id="258" r:id="rId5"/>
    <p:sldId id="284" r:id="rId6"/>
    <p:sldId id="259" r:id="rId7"/>
    <p:sldId id="290" r:id="rId8"/>
    <p:sldId id="261" r:id="rId9"/>
    <p:sldId id="271" r:id="rId10"/>
    <p:sldId id="279" r:id="rId11"/>
    <p:sldId id="281" r:id="rId12"/>
    <p:sldId id="282" r:id="rId13"/>
    <p:sldId id="288" r:id="rId14"/>
    <p:sldId id="287" r:id="rId15"/>
    <p:sldId id="262" r:id="rId16"/>
    <p:sldId id="263" r:id="rId17"/>
    <p:sldId id="289" r:id="rId18"/>
    <p:sldId id="265" r:id="rId19"/>
    <p:sldId id="269" r:id="rId20"/>
    <p:sldId id="277" r:id="rId21"/>
    <p:sldId id="283" r:id="rId22"/>
    <p:sldId id="285" r:id="rId23"/>
    <p:sldId id="264" r:id="rId24"/>
    <p:sldId id="286" r:id="rId25"/>
    <p:sldId id="266" r:id="rId26"/>
    <p:sldId id="267" r:id="rId27"/>
    <p:sldId id="268" r:id="rId28"/>
    <p:sldId id="274" r:id="rId29"/>
    <p:sldId id="27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928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69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022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0" name="Téglalap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rtlCol="0"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0"/>
              <a:t>Kattintson ide az alcím mintájának szerkesztéséhez</a:t>
            </a:r>
            <a:endParaRPr lang="hu-HU" noProof="0" dirty="0"/>
          </a:p>
        </p:txBody>
      </p:sp>
      <p:sp>
        <p:nvSpPr>
          <p:cNvPr id="11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12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09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6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9" name="Téglalap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43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94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99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70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51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30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4" name="Szöveg helye 2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 rtlCol="0"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3" name="Tartalom helye 3"/>
          <p:cNvSpPr>
            <a:spLocks noGrp="1"/>
          </p:cNvSpPr>
          <p:nvPr>
            <p:ph idx="1"/>
          </p:nvPr>
        </p:nvSpPr>
        <p:spPr>
          <a:xfrm>
            <a:off x="5518897" y="2465294"/>
            <a:ext cx="5174504" cy="3711669"/>
          </a:xfrm>
        </p:spPr>
        <p:txBody>
          <a:bodyPr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45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90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30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3" name="Kép helyőrzője 2" descr="Üres helyőrző kép hozzáadásához. Kattintson a helyőrzőre, és jelölje ki a hozzáadni kívánt képet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47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83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 rtlCol="0"/>
          <a:lstStyle/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 rtlCol="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215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439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891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259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68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12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27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19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Cím helye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u-HU" noProof="0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  <a:p>
            <a:pPr lvl="5" rtl="0"/>
            <a:r>
              <a:rPr lang="hu-HU" noProof="0" dirty="0"/>
              <a:t>Hatodik</a:t>
            </a:r>
          </a:p>
          <a:p>
            <a:pPr lvl="6" rtl="0"/>
            <a:r>
              <a:rPr lang="hu-HU" noProof="0" dirty="0"/>
              <a:t>Hetedik</a:t>
            </a:r>
          </a:p>
          <a:p>
            <a:pPr lvl="7" rtl="0"/>
            <a:r>
              <a:rPr lang="hu-HU" noProof="0" dirty="0"/>
              <a:t>Nyolcadik</a:t>
            </a:r>
          </a:p>
          <a:p>
            <a:pPr lvl="8" rtl="0"/>
            <a:r>
              <a:rPr lang="hu-HU" noProof="0" dirty="0"/>
              <a:t>Kilencedik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551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miley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208020" y="-118134"/>
            <a:ext cx="10058400" cy="3566160"/>
          </a:xfrm>
        </p:spPr>
        <p:txBody>
          <a:bodyPr>
            <a:noAutofit/>
          </a:bodyPr>
          <a:lstStyle/>
          <a:p>
            <a:r>
              <a:rPr lang="hu-HU" sz="9600"/>
              <a:t>ÉRETTSÉGI 2023</a:t>
            </a:r>
            <a:endParaRPr lang="hu-HU" sz="96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208020" y="4372882"/>
            <a:ext cx="10993546" cy="590321"/>
          </a:xfrm>
        </p:spPr>
        <p:txBody>
          <a:bodyPr>
            <a:noAutofit/>
          </a:bodyPr>
          <a:lstStyle/>
          <a:p>
            <a:r>
              <a:rPr lang="hu-HU" sz="7200" dirty="0">
                <a:solidFill>
                  <a:srgbClr val="FF0000"/>
                </a:solidFill>
              </a:rPr>
              <a:t>FONTOS TUDNIVALÓK</a:t>
            </a:r>
          </a:p>
        </p:txBody>
      </p:sp>
    </p:spTree>
    <p:extLst>
      <p:ext uri="{BB962C8B-B14F-4D97-AF65-F5344CB8AC3E}">
        <p14:creationId xmlns:p14="http://schemas.microsoft.com/office/powerpoint/2010/main" val="1307667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49" y="123872"/>
            <a:ext cx="4302194" cy="609477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305" y="365537"/>
            <a:ext cx="3959540" cy="594810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012" y="382954"/>
            <a:ext cx="3959540" cy="5818276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8509" y="1872343"/>
            <a:ext cx="263477" cy="443121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839" y="3778960"/>
            <a:ext cx="799740" cy="134501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BF79476-12FA-4B47-B8AA-15C128C9F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3702" y="56789"/>
            <a:ext cx="396274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96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13" y="-8709"/>
            <a:ext cx="4921049" cy="687127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052" y="0"/>
            <a:ext cx="4772297" cy="687534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031" y="4397828"/>
            <a:ext cx="408464" cy="68696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635" y="705332"/>
            <a:ext cx="727254" cy="1223109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6882" y="5694396"/>
            <a:ext cx="408467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30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24" y="176086"/>
            <a:ext cx="4930567" cy="603556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653" y="176086"/>
            <a:ext cx="5377214" cy="567855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905" y="3280901"/>
            <a:ext cx="731583" cy="121930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0483" y="1443393"/>
            <a:ext cx="731583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43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92" y="152126"/>
            <a:ext cx="5342083" cy="630990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102" y="-25067"/>
            <a:ext cx="6895517" cy="646968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309" y="4845592"/>
            <a:ext cx="461586" cy="76931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6829" y="1365016"/>
            <a:ext cx="731583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47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55510" y="741892"/>
            <a:ext cx="11849878" cy="5064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2800" b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jegyzék megfelelő rovatát neked is alá kell írnod</a:t>
            </a:r>
            <a:r>
              <a:rPr lang="hu-HU" sz="2800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Ez időt vesz igénybe, ezért azok a diákok, akik szintén befejezték már dolgozatukat, csendben, a helyükön ülve várakoznak, hogy a dolgozatuk beadásával rájuk kerüljön a sor.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hu-H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dolgozatodat csak akkor add le, ha </a:t>
            </a:r>
            <a:r>
              <a:rPr lang="hu-HU" sz="2800" b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előző társad már nincs a tanári asztal közelében.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hu-HU" sz="2800" b="1" dirty="0"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terem elhagyása után a vizsga részére elkülönített épületrészből is távoznod kell.</a:t>
            </a:r>
            <a:endParaRPr lang="hu-H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411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68574" y="722812"/>
            <a:ext cx="1164771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 a felügyelő tanár </a:t>
            </a:r>
            <a:r>
              <a:rPr lang="hu-HU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szabálytalanságot észlel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akkor az észrevételeit ráírja az érintett vizsgázó dolgozatára, és a vizsgázó a vizsgát folytathatja. A tényállásról a vizsga után jegyzőkönyv készül, amely majd a vizsgázó észrevételét is tartalmazza.</a:t>
            </a:r>
          </a:p>
          <a:p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szabálytalanságról a vizsgaközpont igazgatója (nálunk ez a továbbiakban az iskola igazgatója), ill. a vizsgabizottság — legkésőbb a szóbeli nyitóértekezleten — dönt.</a:t>
            </a:r>
          </a:p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(Akár teljes felfüggesztés.) </a:t>
            </a:r>
          </a:p>
          <a:p>
            <a:endParaRPr lang="hu-H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(Utólag is kiderülhet!!!)</a:t>
            </a:r>
          </a:p>
          <a:p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12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09303" y="5065617"/>
            <a:ext cx="106592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Észrevétel kizárólag a javítási-értékelési útmutatóban foglaltaktól eltérő javítás vagy az értékelés számszaki hibája esetén tehető. (oktatas.hu)</a:t>
            </a:r>
          </a:p>
        </p:txBody>
      </p:sp>
      <p:sp>
        <p:nvSpPr>
          <p:cNvPr id="3" name="Téglalap 2"/>
          <p:cNvSpPr/>
          <p:nvPr/>
        </p:nvSpPr>
        <p:spPr>
          <a:xfrm>
            <a:off x="409303" y="93196"/>
            <a:ext cx="11617234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sz="2800" b="1" dirty="0">
                <a:solidFill>
                  <a:srgbClr val="B64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írásbeli dolgozatok értékelését </a:t>
            </a: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középszintűeket és az emelt szintűeket egyaránt) </a:t>
            </a:r>
            <a:r>
              <a:rPr lang="hu-HU" sz="2800" b="1" dirty="0">
                <a:solidFill>
                  <a:srgbClr val="B64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vizsgázó megtekintheti</a:t>
            </a: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				</a:t>
            </a:r>
            <a:r>
              <a:rPr lang="hu-H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2023. június 5.</a:t>
            </a:r>
          </a:p>
          <a:p>
            <a:pPr lvl="0">
              <a:spcAft>
                <a:spcPts val="600"/>
              </a:spcAft>
            </a:pPr>
            <a:endParaRPr lang="hu-H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Másolat, fénykép készíthető.</a:t>
            </a:r>
          </a:p>
          <a:p>
            <a:pPr lvl="0"/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értékelésre a vizsgázó észrevételt tehet, ezt írásos beadványban az igazgatójának kell átadni. Ennek beadási határideje a megtekintést követő munkanap 16 óra. (Jogvesztő!)</a:t>
            </a:r>
          </a:p>
          <a:p>
            <a:pPr lvl="0"/>
            <a:endParaRPr lang="hu-H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Emelt színtű dolgozatokkal kapcsolatos észrevételeket továbbítjuk, a középszintű dolgozatokkal kapcsolatos észrevételek helyben kerülnek elbírálásra.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678379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81276" y="807360"/>
            <a:ext cx="11788805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hu-HU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hu-H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Matematika</a:t>
            </a:r>
            <a:r>
              <a:rPr lang="hu-H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szöveges adatok tárolására és megjelenítésére nem alkalmas zsebszámológép, függvénytáblázat </a:t>
            </a:r>
            <a:r>
              <a:rPr lang="hu-HU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(akár több is), </a:t>
            </a:r>
            <a:r>
              <a:rPr lang="hu-H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körző, vonalzó, szögmérő, ceruza </a:t>
            </a:r>
            <a:r>
              <a:rPr lang="hu-HU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(csak ábra)</a:t>
            </a:r>
          </a:p>
          <a:p>
            <a:pPr lvl="0"/>
            <a:endParaRPr lang="hu-H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Történelem: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középiskolai történelmi atlasz </a:t>
            </a:r>
            <a:r>
              <a:rPr lang="hu-H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(kronológiai </a:t>
            </a:r>
          </a:p>
          <a:p>
            <a:r>
              <a:rPr lang="hu-H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adattáblázatot nem tartalmazhat)</a:t>
            </a:r>
          </a:p>
          <a:p>
            <a:endParaRPr lang="hu-H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hu-H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hu-H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81276" y="49714"/>
            <a:ext cx="117888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Használható segédeszközök </a:t>
            </a:r>
            <a:r>
              <a:rPr lang="hu-H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(amit neked kell hozni)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D7BDD13-4EF4-4EFE-B4DE-C01A67699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376517" y="823831"/>
            <a:ext cx="1629052" cy="162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47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16767" y="392303"/>
            <a:ext cx="11775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4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Használható segédeszközök </a:t>
            </a:r>
            <a:r>
              <a:rPr lang="hu-H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(amit neked kell hozni)</a:t>
            </a:r>
          </a:p>
        </p:txBody>
      </p:sp>
      <p:sp>
        <p:nvSpPr>
          <p:cNvPr id="3" name="Téglalap 2"/>
          <p:cNvSpPr/>
          <p:nvPr/>
        </p:nvSpPr>
        <p:spPr>
          <a:xfrm>
            <a:off x="336868" y="1596162"/>
            <a:ext cx="1059335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Élő idegen nyelv: </a:t>
            </a:r>
            <a:r>
              <a:rPr lang="hu-H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nyomtatott szótár (IV. rész)</a:t>
            </a:r>
          </a:p>
          <a:p>
            <a:pPr lvl="0"/>
            <a:endParaRPr lang="hu-HU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hu-H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Informatika:</a:t>
            </a:r>
            <a:r>
              <a:rPr lang="hu-H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vonalzó </a:t>
            </a:r>
          </a:p>
          <a:p>
            <a:pPr lvl="0"/>
            <a:endParaRPr lang="hu-HU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hu-H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Földrajz:</a:t>
            </a:r>
            <a:r>
              <a:rPr lang="hu-H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középiskolai földrajzi atlasz, szöveges adatok tárolására és megjelenítésére nem alkalmas zsebszámológép</a:t>
            </a:r>
            <a:r>
              <a:rPr lang="hu-HU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körző, vonalzó (II. rész)</a:t>
            </a:r>
          </a:p>
          <a:p>
            <a:pPr lvl="0"/>
            <a:endParaRPr lang="hu-HU" sz="4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260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44556" y="4436794"/>
            <a:ext cx="1150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Biológia</a:t>
            </a:r>
            <a:r>
              <a:rPr lang="hu-H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:szöveges adatok tárolására és megjelenítésére nem alkalmas zsebszámológép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377348" y="496805"/>
            <a:ext cx="11775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4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Használható segédeszközök </a:t>
            </a:r>
            <a:r>
              <a:rPr lang="hu-H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(amit neked kell hozni)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5F94D762-4931-444B-87FE-D7C7AD692073}"/>
              </a:ext>
            </a:extLst>
          </p:cNvPr>
          <p:cNvSpPr/>
          <p:nvPr/>
        </p:nvSpPr>
        <p:spPr>
          <a:xfrm>
            <a:off x="377347" y="1912802"/>
            <a:ext cx="116430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Irodai ügyviteli ismeretek: </a:t>
            </a:r>
            <a:r>
              <a:rPr lang="hu-H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Magyar helyesírási szótár, A magyar helyesírás szabályai</a:t>
            </a:r>
            <a:endParaRPr lang="hu-HU" sz="4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134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64367" y="0"/>
            <a:ext cx="11927633" cy="6568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5400" b="1" u="sng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Jogszabályi háttér </a:t>
            </a:r>
            <a:endParaRPr lang="hu-HU" sz="5400" dirty="0"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érettségi vizsgák törvényes lebonyolítását a következő jogszabályok szabályozzák: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100/1997. (VI.13) Kormányrendelet az érettségi vizsga vizsgaszabályzatának kiadásáról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40/2002 (V.24.) OM rendelet az érettségi vizsga részletes követelményeiről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hu-H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Ezek a jogszabályok, valamint az érettségivel kapcsolatos egyéb információk részletesen megtalálhatóak a következő helyen: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4400" b="1" u="sng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www.oktatas.hu/kozneveles/erettsegi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32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32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03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78185" y="0"/>
            <a:ext cx="8884740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 sz="3200" b="1" u="sng" dirty="0">
                <a:solidFill>
                  <a:srgbClr val="B649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Írásbeli érettségi vizsgák időpontjai (2023 május) </a:t>
            </a:r>
            <a:endParaRPr lang="hu-HU" sz="3200" dirty="0">
              <a:solidFill>
                <a:srgbClr val="B6492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978954"/>
              </p:ext>
            </p:extLst>
          </p:nvPr>
        </p:nvGraphicFramePr>
        <p:xfrm>
          <a:off x="0" y="711075"/>
          <a:ext cx="12192000" cy="6146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1">
                  <a:extLst>
                    <a:ext uri="{9D8B030D-6E8A-4147-A177-3AD203B41FA5}">
                      <a16:colId xmlns:a16="http://schemas.microsoft.com/office/drawing/2014/main" val="3739046929"/>
                    </a:ext>
                  </a:extLst>
                </a:gridCol>
                <a:gridCol w="1259839">
                  <a:extLst>
                    <a:ext uri="{9D8B030D-6E8A-4147-A177-3AD203B41FA5}">
                      <a16:colId xmlns:a16="http://schemas.microsoft.com/office/drawing/2014/main" val="687160914"/>
                    </a:ext>
                  </a:extLst>
                </a:gridCol>
                <a:gridCol w="5759150">
                  <a:extLst>
                    <a:ext uri="{9D8B030D-6E8A-4147-A177-3AD203B41FA5}">
                      <a16:colId xmlns:a16="http://schemas.microsoft.com/office/drawing/2014/main" val="365194866"/>
                    </a:ext>
                  </a:extLst>
                </a:gridCol>
                <a:gridCol w="3141010">
                  <a:extLst>
                    <a:ext uri="{9D8B030D-6E8A-4147-A177-3AD203B41FA5}">
                      <a16:colId xmlns:a16="http://schemas.microsoft.com/office/drawing/2014/main" val="3227555695"/>
                    </a:ext>
                  </a:extLst>
                </a:gridCol>
              </a:tblGrid>
              <a:tr h="297070"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IDŐPONT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TANTÁRGY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HELYSZÍN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450899"/>
                  </a:ext>
                </a:extLst>
              </a:tr>
              <a:tr h="645085"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2023. május 8.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hétfő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óra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Magyar</a:t>
                      </a:r>
                      <a:r>
                        <a:rPr lang="hu-H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nyelv és irodalom</a:t>
                      </a:r>
                      <a:endParaRPr lang="hu-H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 épület 1-2-3-4-7es terem</a:t>
                      </a:r>
                      <a:endParaRPr lang="hu-H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5023337"/>
                  </a:ext>
                </a:extLst>
              </a:tr>
              <a:tr h="6420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2023. május 9.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kedd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óra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Matematika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 épület 1-2-3-4-7-es terem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042494"/>
                  </a:ext>
                </a:extLst>
              </a:tr>
              <a:tr h="6420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2023. május 10.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szerda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óra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Történelem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 épület 1-2-3-4-7-es terem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965797"/>
                  </a:ext>
                </a:extLst>
              </a:tr>
              <a:tr h="6420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2023. május 11.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csütörtök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óra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Angol nyelv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 épület 1-2-3-4-7-es terem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6363620"/>
                  </a:ext>
                </a:extLst>
              </a:tr>
              <a:tr h="6420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2023. május 12.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péntek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óra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Német nyelv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 épület 6-7-es terem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8613697"/>
                  </a:ext>
                </a:extLst>
              </a:tr>
              <a:tr h="6420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2023. május 15.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hétfő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óra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Informatika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épület</a:t>
                      </a:r>
                      <a:r>
                        <a:rPr lang="hu-H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7-es terem</a:t>
                      </a:r>
                      <a:endParaRPr lang="hu-H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6812355"/>
                  </a:ext>
                </a:extLst>
              </a:tr>
              <a:tr h="6420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2023. május 16.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kedd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óra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Biológia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épület</a:t>
                      </a:r>
                      <a:r>
                        <a:rPr lang="hu-H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9-es terem</a:t>
                      </a:r>
                      <a:endParaRPr lang="hu-H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1739841"/>
                  </a:ext>
                </a:extLst>
              </a:tr>
              <a:tr h="6420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2023. május 17.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szerda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óra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Ágazati (ágazaton belüli specializáció) szakmai vizsgatárgyak (sport, ügyvitel, informatika ismeretek)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 épület 1-2-es, 4-es,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5-6-os terem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9866864"/>
                  </a:ext>
                </a:extLst>
              </a:tr>
              <a:tr h="6420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2023. május 18.</a:t>
                      </a:r>
                    </a:p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csütörtök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óra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Földrajz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 épület 7-9-es terem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1551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2758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341" y="162881"/>
            <a:ext cx="8212024" cy="615749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 rot="16200000">
            <a:off x="-1634066" y="2460998"/>
            <a:ext cx="5665308" cy="1069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 sz="6000" b="1" u="sng" dirty="0">
                <a:solidFill>
                  <a:srgbClr val="B2324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szóbeli vizsga</a:t>
            </a:r>
            <a:endParaRPr lang="hu-HU" sz="6000" dirty="0">
              <a:solidFill>
                <a:srgbClr val="B2324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455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4171" y="231059"/>
            <a:ext cx="3606052" cy="74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4000" b="1" u="sng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szóbeli vizsga</a:t>
            </a:r>
            <a:endParaRPr lang="hu-HU" sz="4000" dirty="0">
              <a:solidFill>
                <a:schemeClr val="accent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74171" y="1228642"/>
            <a:ext cx="11451771" cy="7449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 valakinek az írásbeli dolgozata eléri a 12%-t, akkor abból a tárgyból szóbeli vizsgát is tesz.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(12 % alatti írásbeli dolgozat sajnos elégtelen, nincs szóbeli  vizsga.)</a:t>
            </a:r>
          </a:p>
          <a:p>
            <a:pPr lvl="0" algn="just">
              <a:spcAft>
                <a:spcPts val="1000"/>
              </a:spcAft>
            </a:pPr>
            <a:r>
              <a:rPr lang="hu-HU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Matematikából a 25%-t elért dolgozat megkapja a megfelelő minősítést.</a:t>
            </a:r>
          </a:p>
          <a:p>
            <a:pPr lvl="0" algn="just">
              <a:spcAft>
                <a:spcPts val="1000"/>
              </a:spcAft>
            </a:pPr>
            <a:r>
              <a:rPr lang="hu-HU" sz="20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0-11% elégtelen, 12-24% szóbeli, 25-39% elégséges, 40-59% közepes, 60-79% jó, 80-100% jeles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hu-HU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hu-HU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hu-HU" sz="36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hu-HU" sz="28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677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47807" y="437888"/>
            <a:ext cx="3606052" cy="74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4000" b="1" u="sng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szóbeli vizsga</a:t>
            </a:r>
            <a:endParaRPr lang="hu-HU" sz="4000" dirty="0">
              <a:solidFill>
                <a:schemeClr val="accent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47807" y="1355872"/>
            <a:ext cx="11451771" cy="4401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szóbeli vizsgáztatás </a:t>
            </a:r>
            <a:r>
              <a:rPr lang="hu-H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reggel 8 óra </a:t>
            </a:r>
            <a:r>
              <a:rPr lang="hu-H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előtt nem kezdhető el (még a tételek kihúzásával sem), és nem tarthat tovább </a:t>
            </a:r>
            <a:r>
              <a:rPr lang="hu-H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 óránál</a:t>
            </a:r>
            <a:r>
              <a:rPr lang="hu-H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 vizsgacsoport legfeljebb 6 főből állhat. A vizsgázónak minden felelet előtt legalább </a:t>
            </a:r>
            <a:r>
              <a:rPr lang="hu-H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 perc </a:t>
            </a:r>
            <a:r>
              <a:rPr lang="hu-H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gondolkodási időt kell kapnia (póttétel esetén 20 percet).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idegen nyelvi szóbeli vizsgán nincs felkészülési idő.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szóbeli vizsgára a vizsgázónak csak tollat kell hoznia, minden segédeszközt a vizsgaközpont bocsát a rendelkezésére.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Megjelenés ünnepi öltözetben. (És hangulatban.)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7A262DE-8435-4AC9-9CD1-848144DFE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230" y="4813163"/>
            <a:ext cx="1377929" cy="137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33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82081" y="693994"/>
            <a:ext cx="11031893" cy="592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vizsgaterembe érkező vizsgázó először menjen a bizottság asztalához, </a:t>
            </a:r>
            <a:r>
              <a:rPr lang="hu-HU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köszönjön </a:t>
            </a: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elnöknek és a tanároknak, és a kapott utasítás szerint </a:t>
            </a:r>
            <a:r>
              <a:rPr lang="hu-HU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húzzon</a:t>
            </a: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tételt.</a:t>
            </a: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tétel számát azonnal, hangosan mondja be az elnöknek és a vizsgáztató tanárnak. Ezután vegye magához a tétel kidolgozásához igénybe vehető segédeszközöket.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hu-HU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szóbeli vizsga beosztását </a:t>
            </a: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vizsga elnöke fogja közölni a tájékoztató értekezleten. </a:t>
            </a:r>
            <a:r>
              <a:rPr lang="hu-HU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lsd</a:t>
            </a:r>
            <a:r>
              <a:rPr lang="hu-HU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vizsgabehívó) </a:t>
            </a: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vizsgázó a szóbeli vizsga alatt csak engedéllyel és legfeljebb két felelet között hagyhatja el a termet, abban az esetben, ha még nem húzta ki a következő tételét.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hu-HU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31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66902"/>
            <a:ext cx="11358465" cy="7135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szóbeli vizsgán a vizsgázónak szabadon, önállóan beszélve kell a tételben kapott feladatot megoldania. A vizsgabizottság tagjai (pl. a kérdező tanár) csak akkor szólhatnak közbe, ha a vizsgázó súlyosan téved, vagy ha elakad. Egy felelet időtartama középszinten legfeljebb 15 perc lehet. A vizsgázónak hangosan, valamennyi vizsgabizottsági tag számára hallhatóan kell beszélnie.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hu-H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 a vizsgázó a húzott tétel anyagából </a:t>
            </a:r>
            <a:r>
              <a:rPr lang="hu-HU" sz="28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teljes tájékozatlanságot </a:t>
            </a:r>
            <a:r>
              <a:rPr lang="hu-H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árul el, az elnök egy alkalommal </a:t>
            </a:r>
            <a:r>
              <a:rPr lang="hu-HU" sz="28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póttétel</a:t>
            </a:r>
            <a:r>
              <a:rPr lang="hu-H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húzat vele. </a:t>
            </a:r>
            <a:r>
              <a:rPr lang="hu-H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(pontok felezése)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hu-HU" sz="28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szóbeli érettségi vizsgával kapcsolatos esetleges </a:t>
            </a:r>
            <a:r>
              <a:rPr lang="hu-H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észrevételeke</a:t>
            </a:r>
            <a:r>
              <a:rPr lang="hu-H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a vizsga napján, a vizsgaközpont érettségi szervezéssel megbízott munkatársánál lehet írásban megtenni.</a:t>
            </a:r>
            <a:endParaRPr lang="hu-H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hu-H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173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379962" y="559319"/>
            <a:ext cx="112527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Szóbeli vizsgák időpontjai: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91066" y="5140476"/>
            <a:ext cx="107364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Balatonboglár, Szabadság utca 41. A/1-s terem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07FF316-68DD-461F-A7DD-E3278290E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370" y="2086886"/>
            <a:ext cx="5467259" cy="241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45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162" y="0"/>
            <a:ext cx="8476530" cy="626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15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5909" y="324498"/>
            <a:ext cx="8263929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EREDMÉNYES VIZSGÁZÁST</a:t>
            </a:r>
          </a:p>
          <a:p>
            <a:r>
              <a:rPr lang="hu-H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KÍVÁNUNK MINDENKINEK!</a:t>
            </a:r>
          </a:p>
          <a:p>
            <a:endParaRPr lang="hu-H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(Kéz és lábtörést inkább nem kívánok,</a:t>
            </a:r>
          </a:p>
          <a:p>
            <a:r>
              <a:rPr lang="hu-H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eddig is mindig elintézte valaki!)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746" y="1971102"/>
            <a:ext cx="4758612" cy="433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65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6416" y="547583"/>
            <a:ext cx="1199916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vizsgázók, azaz TI, az érettségi vizsga minden eseményére, az írásbeli vizsgára és a szóbeli vizsgára is </a:t>
            </a:r>
            <a:r>
              <a:rPr lang="hu-HU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megfelelő öltözetben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jönnek. </a:t>
            </a:r>
          </a:p>
          <a:p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érettségi vizsgáról (írásbeliről, szóbeliről) </a:t>
            </a:r>
            <a:r>
              <a:rPr lang="hu-HU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elkésni nem lehet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Úgy indulj el, hogy legalább </a:t>
            </a:r>
            <a:r>
              <a:rPr lang="hu-HU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perccel a vizsga</a:t>
            </a:r>
            <a:r>
              <a:rPr lang="hu-HU" sz="2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kihirdetett időpontja </a:t>
            </a:r>
            <a:r>
              <a:rPr lang="hu-HU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előtt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vizsga helyszínén legyél. Nem indokolhat késést sem közlekedési akadály, sem bármilyen személyes mulasztás vagy gondatlanság (csak egészen kivételes esemény, pl. természeti katasztrófa, árvíz, közlekedési sztrájk, járványügyi helyzet, stb.). </a:t>
            </a:r>
          </a:p>
          <a:p>
            <a:endParaRPr lang="hu-HU" sz="28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ilyen előfordul, jelezni kell !</a:t>
            </a:r>
          </a:p>
          <a:p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050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429" y="316032"/>
            <a:ext cx="10474303" cy="589179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 rot="16200000">
            <a:off x="-2001849" y="2604352"/>
            <a:ext cx="54999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5400" b="1" u="sng" dirty="0">
                <a:solidFill>
                  <a:srgbClr val="B2324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írásbeli vizsga</a:t>
            </a:r>
          </a:p>
        </p:txBody>
      </p:sp>
    </p:spTree>
    <p:extLst>
      <p:ext uri="{BB962C8B-B14F-4D97-AF65-F5344CB8AC3E}">
        <p14:creationId xmlns:p14="http://schemas.microsoft.com/office/powerpoint/2010/main" val="2073549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76808" y="129973"/>
            <a:ext cx="11915192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400" b="1" u="sng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írásbeli vizsga</a:t>
            </a:r>
          </a:p>
          <a:p>
            <a:endParaRPr lang="hu-H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hu-H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írásbeli vizsgára magaddal kell hoznod</a:t>
            </a:r>
            <a:r>
              <a:rPr lang="hu-H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hu-HU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személyazonosságot igazoló dokumentum </a:t>
            </a:r>
            <a:r>
              <a:rPr lang="hu-H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(személyi igazolvány, vezetői engedély), vizsgabehívó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hu-HU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EMELT</a:t>
            </a:r>
            <a:r>
              <a:rPr lang="hu-HU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érettségi vizsgán különösen fontos!</a:t>
            </a:r>
            <a:endParaRPr lang="hu-HU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hu-H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legalább </a:t>
            </a:r>
            <a:r>
              <a:rPr lang="hu-HU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db kék golyóstoll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hu-H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vizsgaszabályzatban engedélyezett eszközök (lsd. később)</a:t>
            </a: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hu-H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étel, ital hozható korlátozott mennyiségben</a:t>
            </a:r>
          </a:p>
          <a:p>
            <a:pPr algn="just">
              <a:spcAft>
                <a:spcPts val="0"/>
              </a:spcAft>
            </a:pPr>
            <a:r>
              <a:rPr lang="hu-H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mobiltelefon(jaida)t, (okos)óráidat és egyéb használati tárgyaidat a terem egyik sarkában kijelölt helyen kell tárolnod.</a:t>
            </a:r>
          </a:p>
          <a:p>
            <a:endParaRPr lang="hu-H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09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7CF8063B-FFA5-41E4-9E80-BC6E5EA268D6}"/>
              </a:ext>
            </a:extLst>
          </p:cNvPr>
          <p:cNvSpPr txBox="1"/>
          <p:nvPr/>
        </p:nvSpPr>
        <p:spPr>
          <a:xfrm rot="5400000">
            <a:off x="8206005" y="2677831"/>
            <a:ext cx="4433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u="sng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Vizsgabehívó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B1E3C04-EBAD-4A26-A935-3E738C2EC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7569201" cy="632108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5A80104-8C5C-4E82-8BF5-9E2840392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936" y="4092890"/>
            <a:ext cx="1232531" cy="207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28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8134" y="0"/>
            <a:ext cx="11750351" cy="782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dolgozat megkezdése előtt hallgasd meg a </a:t>
            </a:r>
            <a:r>
              <a:rPr lang="hu-H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felügyelő tanár </a:t>
            </a:r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tájékoztatóját. </a:t>
            </a:r>
            <a:r>
              <a:rPr lang="hu-H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(boríték, időtartam, a dolgozatok megtekintésének ideje a táblán)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hu-HU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Olvasd el a </a:t>
            </a:r>
            <a:r>
              <a:rPr lang="hu-HU" sz="2800" b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„Fontos tudnivalók”</a:t>
            </a:r>
            <a:r>
              <a:rPr lang="hu-HU" sz="2800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című részt . </a:t>
            </a:r>
            <a:r>
              <a:rPr lang="hu-H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(lsd. később)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hu-H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2800" b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feladatlap minden oldalára </a:t>
            </a:r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(az utolsóra is!!!) írd fel a neved!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hu-H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 valamit elrontottál, egyértelműen - a hibás részt áthúzva - jelezd!</a:t>
            </a: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b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Nincs hibajavító!!!</a:t>
            </a:r>
          </a:p>
          <a:p>
            <a:pPr lvl="0"/>
            <a:endParaRPr lang="hu-HU" sz="2800" b="1" dirty="0"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Számítógép használatát igénylő vizsgáknál (informatika, informatikai ismeretek, irodai ügyviteli ismeretek) </a:t>
            </a:r>
            <a:r>
              <a:rPr lang="hu-HU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MENTÉS</a:t>
            </a:r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folyamatosan!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hu-H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hu-H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188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67950" y="255498"/>
            <a:ext cx="11395787" cy="5392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2800" b="1" dirty="0">
                <a:solidFill>
                  <a:srgbClr val="B2324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termet csak nagyon indokolt esetben hagyd </a:t>
            </a: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(az első 60 percben nem ajánlott)! A dolgozatodat add le a felügyelő tanárnak, aki rávezeti arra a kimenetel és a visszajövetel időpontját.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hu-HU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2800" b="1" dirty="0">
                <a:solidFill>
                  <a:srgbClr val="B2324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feladatlap leadása előtt </a:t>
            </a: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nézd át a megoldásokat, a neved írd fel minden oldalra (tisztázati lapra is)! Az üresen hagyott részeket és a piszkozati lapot húzd át. Az első borítólap táblázatába írd be a piszkozati/tisztázati lapok számát.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hu-HU" sz="28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 tisztázati lap a dolgozatod része, pontozható, amit írtál rá. A piszkozati lapra csak magadnak jegyzetelsz.)</a:t>
            </a:r>
          </a:p>
        </p:txBody>
      </p:sp>
    </p:spTree>
    <p:extLst>
      <p:ext uri="{BB962C8B-B14F-4D97-AF65-F5344CB8AC3E}">
        <p14:creationId xmlns:p14="http://schemas.microsoft.com/office/powerpoint/2010/main" val="3446905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2DB269E6-7BFA-4797-8D6A-98BFFD6B861C}"/>
              </a:ext>
            </a:extLst>
          </p:cNvPr>
          <p:cNvSpPr/>
          <p:nvPr/>
        </p:nvSpPr>
        <p:spPr>
          <a:xfrm>
            <a:off x="212271" y="209006"/>
            <a:ext cx="11081658" cy="7388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2800" b="1" dirty="0">
                <a:solidFill>
                  <a:srgbClr val="B2324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dolgozat beadásakor </a:t>
            </a: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türelmesen várd ki a sorod, egyszerre egy vizsgázó legyen a tanári asztalnál. A többiek a helyükön várakoznak.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hu-HU" sz="2800" b="1" dirty="0">
              <a:solidFill>
                <a:srgbClr val="B2324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feladatlapodat, tisztázati- és piszkozatlapokat (csak ezeken lehet dolgozni) tedd bele a borítékba, és azt nyitva add át a felügyelő tanárnak.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hu-HU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200"/>
              </a:spcAft>
            </a:pP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2800" b="1" dirty="0">
                <a:solidFill>
                  <a:srgbClr val="B2324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felügyelő tanár ellenőrzi</a:t>
            </a:r>
            <a:r>
              <a:rPr lang="hu-H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rovatok kitöltését és az áthúzásokat, majd a jelenlétedben leragasztja a borítékot; a jegyzék és a jegyzőkönyv megfelelő rovatába beírja a befejezés időpontját, és aláírásával</a:t>
            </a:r>
            <a:r>
              <a:rPr lang="hu-H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hitelesíti azokat. Mindketten aláírjátok a jegyzőkönyvet!</a:t>
            </a:r>
          </a:p>
          <a:p>
            <a:pPr lvl="0" algn="just">
              <a:lnSpc>
                <a:spcPct val="115000"/>
              </a:lnSpc>
              <a:spcAft>
                <a:spcPts val="1200"/>
              </a:spcAft>
            </a:pP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Példák: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hu-HU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hu-HU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47118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ív">
  <a:themeElements>
    <a:clrScheme name="Vörös–naranc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Retrospektív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Tantárgyak (16x9)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525419_TF03462902" id="{11044E4B-631E-42B3-8622-87E4F727EDB1}" vid="{B52E0748-2EB8-4CD6-A475-6F30A65ECC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1433</Words>
  <Application>Microsoft Office PowerPoint</Application>
  <PresentationFormat>Szélesvásznú</PresentationFormat>
  <Paragraphs>161</Paragraphs>
  <Slides>28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28</vt:i4>
      </vt:variant>
    </vt:vector>
  </HeadingPairs>
  <TitlesOfParts>
    <vt:vector size="35" baseType="lpstr">
      <vt:lpstr>Calibri</vt:lpstr>
      <vt:lpstr>Calibri Light</vt:lpstr>
      <vt:lpstr>Symbol</vt:lpstr>
      <vt:lpstr>Times New Roman</vt:lpstr>
      <vt:lpstr>Wingdings</vt:lpstr>
      <vt:lpstr>Retrospektív</vt:lpstr>
      <vt:lpstr>Tantárgyak (16x9)</vt:lpstr>
      <vt:lpstr>ÉRETTSÉGI 2023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ÉRETTSÉGI 2017</dc:title>
  <dc:creator>Tanár</dc:creator>
  <cp:lastModifiedBy>Admin</cp:lastModifiedBy>
  <cp:revision>83</cp:revision>
  <dcterms:created xsi:type="dcterms:W3CDTF">2017-04-03T10:41:55Z</dcterms:created>
  <dcterms:modified xsi:type="dcterms:W3CDTF">2023-04-14T06:19:48Z</dcterms:modified>
</cp:coreProperties>
</file>