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9" r:id="rId1"/>
    <p:sldMasterId id="2147483891" r:id="rId2"/>
    <p:sldMasterId id="2147483903" r:id="rId3"/>
  </p:sldMasterIdLst>
  <p:sldIdLst>
    <p:sldId id="256" r:id="rId4"/>
    <p:sldId id="257" r:id="rId5"/>
    <p:sldId id="292" r:id="rId6"/>
    <p:sldId id="258" r:id="rId7"/>
    <p:sldId id="296" r:id="rId8"/>
    <p:sldId id="284" r:id="rId9"/>
    <p:sldId id="259" r:id="rId10"/>
    <p:sldId id="290" r:id="rId11"/>
    <p:sldId id="293" r:id="rId12"/>
    <p:sldId id="261" r:id="rId13"/>
    <p:sldId id="265" r:id="rId14"/>
    <p:sldId id="297" r:id="rId15"/>
    <p:sldId id="295" r:id="rId16"/>
    <p:sldId id="269" r:id="rId17"/>
    <p:sldId id="298" r:id="rId18"/>
    <p:sldId id="283" r:id="rId19"/>
    <p:sldId id="271" r:id="rId20"/>
    <p:sldId id="294" r:id="rId21"/>
    <p:sldId id="308" r:id="rId22"/>
    <p:sldId id="311" r:id="rId23"/>
    <p:sldId id="310" r:id="rId24"/>
    <p:sldId id="299" r:id="rId25"/>
    <p:sldId id="281" r:id="rId26"/>
    <p:sldId id="282" r:id="rId27"/>
    <p:sldId id="279" r:id="rId28"/>
    <p:sldId id="262" r:id="rId29"/>
    <p:sldId id="263" r:id="rId30"/>
    <p:sldId id="289" r:id="rId31"/>
    <p:sldId id="285" r:id="rId32"/>
    <p:sldId id="264" r:id="rId33"/>
    <p:sldId id="286" r:id="rId34"/>
    <p:sldId id="266" r:id="rId35"/>
    <p:sldId id="267" r:id="rId36"/>
    <p:sldId id="268" r:id="rId37"/>
    <p:sldId id="274" r:id="rId38"/>
    <p:sldId id="27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5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7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2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5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40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19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4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59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93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9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45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11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25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05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254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37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087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85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53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37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5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0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12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29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40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2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9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1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7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3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7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8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miley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ktatas.hu/kozneveles/erettsegi/erettsegi_vizsgakkal_kapcsolatos_informaciok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tatas.hu/kozneveles/erettsegi/altalanos_tajekoztatas/vizsgabizottsag_dontese_elleni_kerelem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58189" y="-1736028"/>
            <a:ext cx="18159663" cy="985438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 rot="10800000">
            <a:off x="-545432" y="-1593356"/>
            <a:ext cx="13892463" cy="9711711"/>
            <a:chOff x="1978318" y="-1292087"/>
            <a:chExt cx="24142481" cy="16493055"/>
          </a:xfrm>
        </p:grpSpPr>
        <p:sp>
          <p:nvSpPr>
            <p:cNvPr id="4" name="Freeform 4"/>
            <p:cNvSpPr/>
            <p:nvPr/>
          </p:nvSpPr>
          <p:spPr>
            <a:xfrm rot="10800000">
              <a:off x="1978318" y="-1292087"/>
              <a:ext cx="15008087" cy="15008089"/>
            </a:xfrm>
            <a:custGeom>
              <a:avLst/>
              <a:gdLst/>
              <a:ahLst/>
              <a:cxnLst/>
              <a:rect l="l" t="t" r="r" b="b"/>
              <a:pathLst>
                <a:path w="15008087" h="15008087">
                  <a:moveTo>
                    <a:pt x="0" y="0"/>
                  </a:moveTo>
                  <a:lnTo>
                    <a:pt x="15008087" y="0"/>
                  </a:lnTo>
                  <a:lnTo>
                    <a:pt x="15008087" y="15008087"/>
                  </a:lnTo>
                  <a:lnTo>
                    <a:pt x="0" y="1500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 rot="-10800000">
              <a:off x="14969987" y="-1292087"/>
              <a:ext cx="11150812" cy="16493055"/>
              <a:chOff x="-398305" y="-38100"/>
              <a:chExt cx="2202630" cy="325788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398305" y="255227"/>
                <a:ext cx="1804325" cy="2964560"/>
              </a:xfrm>
              <a:custGeom>
                <a:avLst/>
                <a:gdLst/>
                <a:ahLst/>
                <a:cxnLst/>
                <a:rect l="l" t="t" r="r" b="b"/>
                <a:pathLst>
                  <a:path w="1804325" h="2964560">
                    <a:moveTo>
                      <a:pt x="0" y="0"/>
                    </a:moveTo>
                    <a:lnTo>
                      <a:pt x="1804325" y="0"/>
                    </a:lnTo>
                    <a:lnTo>
                      <a:pt x="1804325" y="2964560"/>
                    </a:lnTo>
                    <a:lnTo>
                      <a:pt x="0" y="2964560"/>
                    </a:lnTo>
                    <a:close/>
                  </a:path>
                </a:pathLst>
              </a:custGeom>
              <a:solidFill>
                <a:srgbClr val="1A2352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804325" cy="300266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0" y="958481"/>
            <a:ext cx="9261894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6000" b="1" i="0" u="none" strike="noStrike" kern="1200" cap="none" spc="0" normalizeH="0" baseline="0" noProof="0" dirty="0">
                <a:ln>
                  <a:noFill/>
                </a:ln>
                <a:solidFill>
                  <a:srgbClr val="E7AF55"/>
                </a:solidFill>
                <a:effectLst/>
                <a:uLnTx/>
                <a:uFillTx/>
                <a:latin typeface="Telegraf Heavy"/>
                <a:ea typeface="Telegraf Heavy"/>
                <a:cs typeface="Telegraf Heavy"/>
                <a:sym typeface="Telegraf Heavy"/>
              </a:rPr>
              <a:t>ÉRETTSÉGI VIZSGA</a:t>
            </a:r>
          </a:p>
          <a:p>
            <a:pPr marL="0" marR="0" lvl="0" indent="0" algn="l" defTabSz="609630" rtl="0" eaLnBrk="1" fontAlgn="auto" latinLnBrk="0" hangingPunct="1">
              <a:lnSpc>
                <a:spcPts val="5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dirty="0">
                <a:solidFill>
                  <a:srgbClr val="E7AF55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12.A, 12.HBS, 12.G, 13.ESZÉ</a:t>
            </a: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rgbClr val="E7AF55"/>
              </a:solidFill>
              <a:effectLst/>
              <a:uLnTx/>
              <a:uFillTx/>
              <a:latin typeface="Telegraf Heavy"/>
              <a:ea typeface="Telegraf Heavy"/>
              <a:cs typeface="Telegraf Heavy"/>
              <a:sym typeface="Telegraf Heavy"/>
            </a:endParaRPr>
          </a:p>
          <a:p>
            <a:pPr marL="0" marR="0" lvl="0" indent="0" algn="l" defTabSz="609630" rtl="0" eaLnBrk="1" fontAlgn="auto" latinLnBrk="0" hangingPunct="1">
              <a:lnSpc>
                <a:spcPts val="5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E7AF55"/>
              </a:solidFill>
              <a:effectLst/>
              <a:uLnTx/>
              <a:uFillTx/>
              <a:latin typeface="Telegraf Heavy"/>
              <a:ea typeface="Telegraf Heavy"/>
              <a:cs typeface="Telegraf Heavy"/>
              <a:sym typeface="Telegraf Heavy"/>
            </a:endParaRPr>
          </a:p>
          <a:p>
            <a:pPr marL="0" marR="0" lvl="0" indent="0" algn="l" defTabSz="609630" rtl="0" eaLnBrk="1" fontAlgn="auto" latinLnBrk="0" hangingPunct="1">
              <a:lnSpc>
                <a:spcPts val="5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6000" b="1" i="0" u="none" strike="noStrike" kern="1200" cap="none" spc="0" normalizeH="0" baseline="0" noProof="0" dirty="0">
              <a:ln>
                <a:noFill/>
              </a:ln>
              <a:solidFill>
                <a:srgbClr val="E7AF55"/>
              </a:solidFill>
              <a:effectLst/>
              <a:uLnTx/>
              <a:uFillTx/>
              <a:latin typeface="Telegraf Heavy"/>
              <a:ea typeface="Telegraf Heavy"/>
              <a:cs typeface="Telegraf Heavy"/>
              <a:sym typeface="Telegraf Heavy"/>
            </a:endParaRPr>
          </a:p>
          <a:p>
            <a:pPr marL="0" marR="0" lvl="0" indent="0" algn="l" defTabSz="609630" rtl="0" eaLnBrk="1" fontAlgn="auto" latinLnBrk="0" hangingPunct="1">
              <a:lnSpc>
                <a:spcPts val="5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6000" b="1" i="0" u="none" strike="noStrike" kern="1200" cap="none" spc="0" normalizeH="0" baseline="0" noProof="0" dirty="0">
                <a:ln>
                  <a:noFill/>
                </a:ln>
                <a:solidFill>
                  <a:srgbClr val="E7AF55"/>
                </a:solidFill>
                <a:effectLst/>
                <a:uLnTx/>
                <a:uFillTx/>
                <a:latin typeface="Telegraf Heavy"/>
                <a:ea typeface="Telegraf Heavy"/>
                <a:cs typeface="Telegraf Heavy"/>
                <a:sym typeface="Telegraf Heavy"/>
              </a:rPr>
              <a:t>2025</a:t>
            </a:r>
          </a:p>
          <a:p>
            <a:pPr marL="0" marR="0" lvl="0" indent="0" algn="l" defTabSz="609630" rtl="0" eaLnBrk="1" fontAlgn="auto" latinLnBrk="0" hangingPunct="1">
              <a:lnSpc>
                <a:spcPts val="5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556" b="1" i="0" u="none" strike="noStrike" kern="1200" cap="none" spc="0" normalizeH="0" baseline="0" noProof="0" dirty="0">
              <a:ln>
                <a:noFill/>
              </a:ln>
              <a:solidFill>
                <a:srgbClr val="E7AF55"/>
              </a:solidFill>
              <a:effectLst/>
              <a:uLnTx/>
              <a:uFillTx/>
              <a:latin typeface="Telegraf Heavy"/>
              <a:ea typeface="Telegraf Heavy"/>
              <a:cs typeface="Telegraf Heavy"/>
              <a:sym typeface="Telegraf Heavy"/>
            </a:endParaRPr>
          </a:p>
          <a:p>
            <a:pPr marL="0" marR="0" lvl="0" indent="0" algn="l" defTabSz="609630" rtl="0" eaLnBrk="1" fontAlgn="auto" latinLnBrk="0" hangingPunct="1">
              <a:lnSpc>
                <a:spcPts val="5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556" b="1" i="0" u="none" strike="noStrike" kern="1200" cap="none" spc="0" normalizeH="0" baseline="0" noProof="0" dirty="0">
                <a:ln>
                  <a:noFill/>
                </a:ln>
                <a:solidFill>
                  <a:srgbClr val="E7AF55"/>
                </a:solidFill>
                <a:effectLst/>
                <a:uLnTx/>
                <a:uFillTx/>
                <a:latin typeface="Telegraf Heavy"/>
                <a:ea typeface="Telegraf Heavy"/>
                <a:cs typeface="Telegraf Heavy"/>
                <a:sym typeface="Telegraf Heavy"/>
              </a:rPr>
              <a:t>FONTOS TUDNIVALÓK</a:t>
            </a:r>
            <a:endParaRPr kumimoji="0" lang="en-US" sz="4556" b="1" i="0" u="none" strike="noStrike" kern="1200" cap="none" spc="0" normalizeH="0" baseline="0" noProof="0" dirty="0">
              <a:ln>
                <a:noFill/>
              </a:ln>
              <a:solidFill>
                <a:srgbClr val="E7AF55"/>
              </a:solidFill>
              <a:effectLst/>
              <a:uLnTx/>
              <a:uFillTx/>
              <a:latin typeface="Telegraf Heavy"/>
              <a:ea typeface="Telegraf Heavy"/>
              <a:cs typeface="Telegraf Heavy"/>
              <a:sym typeface="Telegraf Heav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05715" y="6070470"/>
            <a:ext cx="4521446" cy="41036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16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E7AF55"/>
                </a:solidFill>
                <a:effectLst/>
                <a:uLnTx/>
                <a:uFillTx/>
                <a:latin typeface="Telegraf Heavy"/>
                <a:ea typeface="Telegraf Heavy"/>
                <a:cs typeface="Telegraf Heavy"/>
                <a:sym typeface="Telegraf Bold"/>
              </a:rPr>
              <a:t>www.mathiasz.hu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AF55"/>
              </a:solidFill>
              <a:effectLst/>
              <a:uLnTx/>
              <a:uFillTx/>
              <a:latin typeface="Telegraf Heavy"/>
              <a:ea typeface="Telegraf Heavy"/>
              <a:cs typeface="Telegraf Heavy"/>
              <a:sym typeface="Telegraf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5068" y="448734"/>
            <a:ext cx="11750351" cy="649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dolgozat megkezdése előtt hallgasd meg a </a:t>
            </a: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felügyelő tanár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tájékoztatóját. </a:t>
            </a:r>
            <a:r>
              <a:rPr lang="hu-H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(boríték, időtartam, a dolgozatok megtekintésének ideje a táblán)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Olvasd el 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„Fontos tudnivalók”</a:t>
            </a: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című részt . </a:t>
            </a:r>
            <a:r>
              <a:rPr lang="hu-H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(lsd. később)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feladatlap minden oldalára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(az utolsóra is!!!) írd fel a neved!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valamit elrontottál, egyértelműen - a hibás részt áthúzva - jelezd!</a:t>
            </a: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Nincs</a:t>
            </a:r>
            <a:r>
              <a:rPr lang="hu-HU" sz="28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hibajavító!!!</a:t>
            </a:r>
          </a:p>
          <a:p>
            <a:pPr lvl="0"/>
            <a:endParaRPr lang="hu-HU" sz="2800" b="1" dirty="0"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8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81276" y="807360"/>
            <a:ext cx="117888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9009" y="38960"/>
            <a:ext cx="7569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</a:t>
            </a:r>
            <a:endParaRPr kumimoji="0" lang="hu-HU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D258112-0831-4BB3-A5C2-48827CF5E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1" y="1578260"/>
            <a:ext cx="8138771" cy="3938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C2627CC-C99D-40B0-B980-A5DB72F3AE28}"/>
              </a:ext>
            </a:extLst>
          </p:cNvPr>
          <p:cNvSpPr txBox="1"/>
          <p:nvPr/>
        </p:nvSpPr>
        <p:spPr>
          <a:xfrm>
            <a:off x="9053345" y="3038155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Jó hír: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>
                <a:solidFill>
                  <a:srgbClr val="37A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tt még segédeszköz is használható!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A414AB8-93E5-4F0F-924F-F2CD6AA9D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13" y="3922666"/>
            <a:ext cx="365254" cy="61619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A29787B-7628-4C4F-B8CD-BFCBAD9E1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360" y="3120055"/>
            <a:ext cx="316707" cy="53429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B9EBFC6-B011-4108-A662-960A5186C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036" y="1"/>
            <a:ext cx="3665964" cy="206210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8A8811A-F68A-437F-92CF-97A95DB40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13" y="4792162"/>
            <a:ext cx="365254" cy="6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9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81276" y="807360"/>
            <a:ext cx="117888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1276" y="49714"/>
            <a:ext cx="7569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</a:t>
            </a:r>
            <a:endParaRPr kumimoji="0" lang="hu-HU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C2627CC-C99D-40B0-B980-A5DB72F3AE28}"/>
              </a:ext>
            </a:extLst>
          </p:cNvPr>
          <p:cNvSpPr txBox="1"/>
          <p:nvPr/>
        </p:nvSpPr>
        <p:spPr>
          <a:xfrm>
            <a:off x="9053345" y="3038155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Jó hír: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>
                <a:solidFill>
                  <a:srgbClr val="37A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tt még segédeszköz is használható! 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B9EBFC6-B011-4108-A662-960A5186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47" y="0"/>
            <a:ext cx="3771953" cy="2121723"/>
          </a:xfrm>
          <a:prstGeom prst="rect">
            <a:avLst/>
          </a:prstGeom>
        </p:spPr>
      </p:pic>
      <p:graphicFrame>
        <p:nvGraphicFramePr>
          <p:cNvPr id="18" name="Táblázat 17">
            <a:extLst>
              <a:ext uri="{FF2B5EF4-FFF2-40B4-BE49-F238E27FC236}">
                <a16:creationId xmlns:a16="http://schemas.microsoft.com/office/drawing/2014/main" id="{575FA605-CB66-4BA8-851E-DF4D3389E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685200"/>
              </p:ext>
            </p:extLst>
          </p:nvPr>
        </p:nvGraphicFramePr>
        <p:xfrm>
          <a:off x="471655" y="900401"/>
          <a:ext cx="8127999" cy="540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025070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947113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27726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VIZSGATÁRGY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írásbeli/írásbeli jellegű gyakorlati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szóbeli/szóbeli jellegű gyakorlati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14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Földrajz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feladatlap: NINCS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feladatlap:</a:t>
                      </a:r>
                    </a:p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vizsgázó biztosítja</a:t>
                      </a: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középiskolai földrajz atlasz,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szöveges adatok tárolására és megjelenítésére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 alkalmas zsebszámológép, vonalzó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vizsgaszervező intézmény biztosítja: </a:t>
                      </a: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középiskolai földrajz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atlasz, számítógép,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80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vizsgázó biztosítja</a:t>
                      </a: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szöveges adatok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tárolására és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megjelenítésére nem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alkalmas számológép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vizsgaszervező intézmény biztosítja: </a:t>
                      </a: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Állatismeret és Növényismeret c. könyv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vagy ezzel egyenértékű információt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tartalmazó egyéb kiadvány, illetve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kísérlethez szükséges eszközök, valamint a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 bemutatásához szükséges eszközök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(számítógép, projektor)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438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kultúra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vizsgaszervező intézmény biztosítja: </a:t>
                      </a: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internet kapcsolat nélküli számítógép a megfelelő szoftverekkel</a:t>
                      </a:r>
                    </a:p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személyi feltétel: </a:t>
                      </a: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rendszergazda</a:t>
                      </a:r>
                    </a:p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vizsgázó biztosítja: </a:t>
                      </a: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vonalzó</a:t>
                      </a:r>
                      <a:endParaRPr lang="hu-H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vizsgaszervező intézmény biztosítja: </a:t>
                      </a: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nyomtatott és elektronikus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források,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internetkapcsolattal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rendelkező számítógép és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internetkapcsolattal nem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rendelkező számítógép a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megfelelő szoftverekkel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személyi feltétel: </a:t>
                      </a: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rendszergazda</a:t>
                      </a:r>
                    </a:p>
                    <a:p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15850"/>
                  </a:ext>
                </a:extLst>
              </a:tr>
            </a:tbl>
          </a:graphicData>
        </a:graphic>
      </p:graphicFrame>
      <p:pic>
        <p:nvPicPr>
          <p:cNvPr id="10" name="Kép 9">
            <a:extLst>
              <a:ext uri="{FF2B5EF4-FFF2-40B4-BE49-F238E27FC236}">
                <a16:creationId xmlns:a16="http://schemas.microsoft.com/office/drawing/2014/main" id="{8A29787B-7628-4C4F-B8CD-BFCBAD9E1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986" y="2764765"/>
            <a:ext cx="365254" cy="61619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8018146-2B4E-44AD-AC30-690C9DF44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986" y="1739486"/>
            <a:ext cx="365254" cy="61619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1D33633-37D9-42C8-995A-76048B6C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298" y="5028300"/>
            <a:ext cx="365254" cy="6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4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86431" y="155427"/>
            <a:ext cx="11788805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Matematika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szöveges adatok tárolására és megjelenítésére nem alkalmas zsebszámológép, függvénytáblázat </a:t>
            </a:r>
            <a:r>
              <a:rPr kumimoji="0" lang="hu-HU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(akár több is),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körző, vonalzó, szögmérő, ceruza </a:t>
            </a:r>
            <a:r>
              <a:rPr kumimoji="0" lang="hu-HU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(csak ábra)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Történelem: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az állami tankönyvfejlesztésért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és kiadásért felelős szerv által kiadott, kronológiai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adattáblázatot nem tartalmazó középiskolai történelmi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atlasz</a:t>
            </a: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1276" y="49714"/>
            <a:ext cx="11788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 </a:t>
            </a:r>
            <a:r>
              <a:rPr kumimoji="0" lang="hu-H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(amit neked kell hozni)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D7BDD13-4EF4-4EFE-B4DE-C01A67699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76517" y="823831"/>
            <a:ext cx="1629052" cy="16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16767" y="392303"/>
            <a:ext cx="11775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 </a:t>
            </a:r>
            <a:r>
              <a:rPr kumimoji="0" lang="hu-H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(amit neked kell hozni)</a:t>
            </a:r>
          </a:p>
        </p:txBody>
      </p:sp>
      <p:sp>
        <p:nvSpPr>
          <p:cNvPr id="3" name="Téglalap 2"/>
          <p:cNvSpPr/>
          <p:nvPr/>
        </p:nvSpPr>
        <p:spPr>
          <a:xfrm>
            <a:off x="336868" y="1596162"/>
            <a:ext cx="105933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Angol/német</a:t>
            </a:r>
            <a:r>
              <a:rPr lang="hu-H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nyelv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nyomtatott szótár (IV. rész)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Földrajz: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középiskolai földrajzi atlasz, szöveges adatok tárolására és megjelenítésére nem alkalmas zsebszámológép</a:t>
            </a:r>
            <a:r>
              <a:rPr kumimoji="0" lang="hu-HU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körző, vonalzó (II. rész)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24E33DF-0287-4A8E-9B59-7F2872CF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159" y="1223300"/>
            <a:ext cx="1627773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7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16767" y="392303"/>
            <a:ext cx="11775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 </a:t>
            </a:r>
            <a:r>
              <a:rPr kumimoji="0" lang="hu-H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(amit neked kell hozni)</a:t>
            </a:r>
          </a:p>
        </p:txBody>
      </p:sp>
      <p:sp>
        <p:nvSpPr>
          <p:cNvPr id="3" name="Téglalap 2"/>
          <p:cNvSpPr/>
          <p:nvPr/>
        </p:nvSpPr>
        <p:spPr>
          <a:xfrm>
            <a:off x="336868" y="1596162"/>
            <a:ext cx="105933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hu-H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Biológia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hu-H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szöveges adatok tárolására és megjelenítésére nem alkalmas zsebszámológép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Digitális kultúra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vonalzó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24E33DF-0287-4A8E-9B59-7F2872CF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159" y="1223300"/>
            <a:ext cx="1627773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3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11507" y="0"/>
            <a:ext cx="661809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sng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Írásbeli érettségi vizsgák időpontjai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B6492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634894"/>
              </p:ext>
            </p:extLst>
          </p:nvPr>
        </p:nvGraphicFramePr>
        <p:xfrm>
          <a:off x="0" y="711075"/>
          <a:ext cx="12192000" cy="614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1">
                  <a:extLst>
                    <a:ext uri="{9D8B030D-6E8A-4147-A177-3AD203B41FA5}">
                      <a16:colId xmlns:a16="http://schemas.microsoft.com/office/drawing/2014/main" val="3739046929"/>
                    </a:ext>
                  </a:extLst>
                </a:gridCol>
                <a:gridCol w="1259839">
                  <a:extLst>
                    <a:ext uri="{9D8B030D-6E8A-4147-A177-3AD203B41FA5}">
                      <a16:colId xmlns:a16="http://schemas.microsoft.com/office/drawing/2014/main" val="687160914"/>
                    </a:ext>
                  </a:extLst>
                </a:gridCol>
                <a:gridCol w="5759150">
                  <a:extLst>
                    <a:ext uri="{9D8B030D-6E8A-4147-A177-3AD203B41FA5}">
                      <a16:colId xmlns:a16="http://schemas.microsoft.com/office/drawing/2014/main" val="365194866"/>
                    </a:ext>
                  </a:extLst>
                </a:gridCol>
                <a:gridCol w="3141010">
                  <a:extLst>
                    <a:ext uri="{9D8B030D-6E8A-4147-A177-3AD203B41FA5}">
                      <a16:colId xmlns:a16="http://schemas.microsoft.com/office/drawing/2014/main" val="3227555695"/>
                    </a:ext>
                  </a:extLst>
                </a:gridCol>
              </a:tblGrid>
              <a:tr h="297070"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IDŐPONT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TANTÁRGY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HELYSZÍN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50899"/>
                  </a:ext>
                </a:extLst>
              </a:tr>
              <a:tr h="645085"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május 5.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hétfő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nyelv és irodalom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épület 1-2-3-4-7-es terem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023337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május 6.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épület 1-2-3-4-7-es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42494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május 7.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épület 1-2-3-4-7-es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65797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május 8.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csütörtök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 nyelv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épület 1-2-3-4-7-es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363620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május 9.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péntek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Német nyelv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épület 6-7-es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613697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május 12.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hétfő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kultúra középszintű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épület 9-es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551085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május 13.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épület 9-es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6212900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május 15.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csütörtök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Földrajz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épület 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310139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Május 19.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hétfő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Digitális kultúra emelt szintű</a:t>
                      </a:r>
                    </a:p>
                    <a:p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Vizsgabehívó szerint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530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97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7950" y="255498"/>
            <a:ext cx="11395787" cy="5392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termet csak nagyon indokolt esetben hagyd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(az első 60 percben nem ajánlott)! A dolgozatodat add le a felügyelő tanárnak, aki rávezeti arra a kimenetel és a visszajövetel időpontját.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feladatlap leadása előtt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nézd át a megoldásokat, a neved írd fel minden oldalra (tisztázati lapra is)! Az üresen hagyott részeket és a piszkozati lapot húzd át. Az első borítólap táblázatába írd be a piszkozati/tisztázati lapok számát.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 tisztázati lap a dolgozatod része, pontozható, amit írtál rá. A piszkozati lapra csak magadnak jegyzetelsz.)</a:t>
            </a:r>
          </a:p>
        </p:txBody>
      </p:sp>
    </p:spTree>
    <p:extLst>
      <p:ext uri="{BB962C8B-B14F-4D97-AF65-F5344CB8AC3E}">
        <p14:creationId xmlns:p14="http://schemas.microsoft.com/office/powerpoint/2010/main" val="3446905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AB718EFB-A80A-473F-9DD6-BA58D9C4F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310943"/>
              </p:ext>
            </p:extLst>
          </p:nvPr>
        </p:nvGraphicFramePr>
        <p:xfrm>
          <a:off x="4029879" y="0"/>
          <a:ext cx="8162121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805">
                  <a:extLst>
                    <a:ext uri="{9D8B030D-6E8A-4147-A177-3AD203B41FA5}">
                      <a16:colId xmlns:a16="http://schemas.microsoft.com/office/drawing/2014/main" val="1111175279"/>
                    </a:ext>
                  </a:extLst>
                </a:gridCol>
                <a:gridCol w="4081316">
                  <a:extLst>
                    <a:ext uri="{9D8B030D-6E8A-4147-A177-3AD203B41FA5}">
                      <a16:colId xmlns:a16="http://schemas.microsoft.com/office/drawing/2014/main" val="2223196404"/>
                    </a:ext>
                  </a:extLst>
                </a:gridCol>
              </a:tblGrid>
              <a:tr h="375288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VIZSGATÁRGY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ÍRÁSBELI FELADATSOR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7170"/>
                  </a:ext>
                </a:extLst>
              </a:tr>
              <a:tr h="1202978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Két független feladatsor egyenkénti kiosztással: 90, 150 perc, </a:t>
                      </a:r>
                    </a:p>
                    <a:p>
                      <a:pPr algn="l"/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II. feladatlapban jelölni, hogy melyik feladatot választottad.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326852"/>
                  </a:ext>
                </a:extLst>
              </a:tr>
              <a:tr h="1202978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Két független feladatsor egyenkénti kiosztással: 45, 135 perc,</a:t>
                      </a:r>
                    </a:p>
                    <a:p>
                      <a:pPr algn="l"/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II. rész feladatlapján beírni a 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</a:t>
                      </a:r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választott feladat sorszámát.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214966"/>
                  </a:ext>
                </a:extLst>
              </a:tr>
              <a:tr h="1202978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Összefüggő feladatsor: 180 perc </a:t>
                      </a:r>
                    </a:p>
                    <a:p>
                      <a:pPr algn="l"/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szöveges (kifejtendő) feladatokban jelölni, hogy melyik feladatot választottad.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763253"/>
                  </a:ext>
                </a:extLst>
              </a:tr>
              <a:tr h="925367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Angol/német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Négy független feladatlap egyenkénti kiosztással: 60, 30, 30, 60 perc,</a:t>
                      </a:r>
                    </a:p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II. és III. rész között 15 perc szünettel.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649221"/>
                  </a:ext>
                </a:extLst>
              </a:tr>
              <a:tr h="925367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kultúra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Összefüggő feladatsor: 180 perc (számítógépes munka, folyamatos mentés).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549499"/>
                  </a:ext>
                </a:extLst>
              </a:tr>
              <a:tr h="375288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Összefüggő feladatsor: 150 perc.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827398"/>
                  </a:ext>
                </a:extLst>
              </a:tr>
              <a:tr h="647757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Földrajz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Két független feladatlap egyenkénti kiosztással: 20, 100 perc.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258136"/>
                  </a:ext>
                </a:extLst>
              </a:tr>
            </a:tbl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id="{BC82E68A-189E-4413-A038-70FC6724871A}"/>
              </a:ext>
            </a:extLst>
          </p:cNvPr>
          <p:cNvSpPr/>
          <p:nvPr/>
        </p:nvSpPr>
        <p:spPr>
          <a:xfrm>
            <a:off x="0" y="16933"/>
            <a:ext cx="2869035" cy="591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Középszintű írásbeli vizsgák részei,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hu-H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amire figyelned kell, mielőtt beadod:</a:t>
            </a:r>
          </a:p>
        </p:txBody>
      </p:sp>
    </p:spTree>
    <p:extLst>
      <p:ext uri="{BB962C8B-B14F-4D97-AF65-F5344CB8AC3E}">
        <p14:creationId xmlns:p14="http://schemas.microsoft.com/office/powerpoint/2010/main" val="1243358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BE340F0-7D26-4C58-A64F-4A5FBDAF97E8}"/>
              </a:ext>
            </a:extLst>
          </p:cNvPr>
          <p:cNvSpPr txBox="1"/>
          <p:nvPr/>
        </p:nvSpPr>
        <p:spPr>
          <a:xfrm>
            <a:off x="256032" y="316992"/>
            <a:ext cx="951574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Emelt szintű írásbeli érettségi vizsgák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VIZSGABEHÍVÓ SZERINT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66098" y="1480961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Magyar nyelv és irodalom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C2CDE0C-4BEB-4EB2-8211-3C85141D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98" y="1850293"/>
            <a:ext cx="9383434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8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2183" y="0"/>
            <a:ext cx="11927633" cy="632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54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Jogszabályi háttér </a:t>
            </a:r>
            <a:endParaRPr lang="hu-HU" sz="5400" dirty="0"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érettségi vizsgák törvényes lebonyolítását a következő jogszabályok szabályozzák: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2011. évi CXC. törvény a nemzeti köznevelésről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 évi LXXX. törvény a szakképzésről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100/1997. (VI. 13.) Kormányrendelet az érettségi vizsga vizsgaszabályzatának kiadásáról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12/2020. (II. 7.) Kormányrendelet a szakképzésről szóló törvény végrehajtásáról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32/2024. (VIII. 8.) BM rendelet a 2024/2025. tanév rendjéről</a:t>
            </a:r>
            <a:endParaRPr lang="hu-HU" sz="32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33/2024. (VIII. 27.) KIM rendelet a 2024/2025. tanév szakképzésben alkalmazandó rendjéről</a:t>
            </a:r>
          </a:p>
        </p:txBody>
      </p:sp>
    </p:spTree>
    <p:extLst>
      <p:ext uri="{BB962C8B-B14F-4D97-AF65-F5344CB8AC3E}">
        <p14:creationId xmlns:p14="http://schemas.microsoft.com/office/powerpoint/2010/main" val="281703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BE340F0-7D26-4C58-A64F-4A5FBDAF97E8}"/>
              </a:ext>
            </a:extLst>
          </p:cNvPr>
          <p:cNvSpPr txBox="1"/>
          <p:nvPr/>
        </p:nvSpPr>
        <p:spPr>
          <a:xfrm>
            <a:off x="256032" y="0"/>
            <a:ext cx="951574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 írásbeli érettségi vizsgák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VIZSGABEHÍVÓ SZERINT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83827" y="3606915"/>
            <a:ext cx="1258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Történelem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4014638"/>
            <a:ext cx="8219101" cy="22345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6783"/>
            <a:ext cx="8900668" cy="221523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6032" y="1259139"/>
            <a:ext cx="13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Matematika</a:t>
            </a:r>
          </a:p>
        </p:txBody>
      </p:sp>
    </p:spTree>
    <p:extLst>
      <p:ext uri="{BB962C8B-B14F-4D97-AF65-F5344CB8AC3E}">
        <p14:creationId xmlns:p14="http://schemas.microsoft.com/office/powerpoint/2010/main" val="381322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31072" y="3398286"/>
            <a:ext cx="16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kultúra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4884" y="130314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Élő idegen nyelv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72" y="1701390"/>
            <a:ext cx="10746330" cy="158099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72" y="4160520"/>
            <a:ext cx="9116589" cy="1926182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131072" y="58518"/>
            <a:ext cx="105284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Emelt szintű írásbeli érettségi vizsgák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VIZSGABEHÍVÓ SZERINT</a:t>
            </a:r>
          </a:p>
        </p:txBody>
      </p:sp>
    </p:spTree>
    <p:extLst>
      <p:ext uri="{BB962C8B-B14F-4D97-AF65-F5344CB8AC3E}">
        <p14:creationId xmlns:p14="http://schemas.microsoft.com/office/powerpoint/2010/main" val="663941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5DFC602-8DD3-4A2C-8BE5-EE854B7CD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1276" cy="573193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5529146-8136-4729-A715-88557A08C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521" y="173566"/>
            <a:ext cx="4156205" cy="612927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5E20F5C-8CF4-4BD8-A407-F01C0CB01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116" y="0"/>
            <a:ext cx="4304817" cy="612927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F1DBB72-A1DA-4162-B3B7-9773DE79B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996" y="173566"/>
            <a:ext cx="396274" cy="65232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7AE7743-62AE-413B-B57E-41DD0B7E7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277" y="3720533"/>
            <a:ext cx="798645" cy="134733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91379D5-29AE-4BA8-8FEA-F0434734AF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9993" y="4546753"/>
            <a:ext cx="3438878" cy="90189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745B542-1CA1-48DC-83FF-64F159D3F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8333" y="4452918"/>
            <a:ext cx="604881" cy="9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1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D16DA0F-8369-47EA-9A99-9C869EE84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" y="0"/>
            <a:ext cx="4629255" cy="686379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E3B6D52-B612-4D3E-9550-DDB380475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626" y="-5794"/>
            <a:ext cx="4886634" cy="686379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909C0D9-D2E1-493E-9E49-0606D79D7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126" y="1356674"/>
            <a:ext cx="791140" cy="13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9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007889C-9089-42B9-8859-0C2526609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65"/>
            <a:ext cx="5276894" cy="66990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60" y="993198"/>
            <a:ext cx="727254" cy="122310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39FD7ED-448A-49A3-8494-2F731FAFD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374" y="-17617"/>
            <a:ext cx="5078586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363" y="4093027"/>
            <a:ext cx="408464" cy="686962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3636" y="5174598"/>
            <a:ext cx="596184" cy="10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30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2DB269E6-7BFA-4797-8D6A-98BFFD6B861C}"/>
              </a:ext>
            </a:extLst>
          </p:cNvPr>
          <p:cNvSpPr/>
          <p:nvPr/>
        </p:nvSpPr>
        <p:spPr>
          <a:xfrm>
            <a:off x="212271" y="767806"/>
            <a:ext cx="11081658" cy="5153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dolgozat beadásakor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türelmesen várd ki a sorod, egyszerre egy vizsgázó legyen a tanári asztalnál. A többiek a helyükön várakoznak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hogy a dolgozatuk beadásával rájuk kerüljön a sor.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feladatlapodat, tisztázati- és piszkozatlapokat (csak ezeken lehet dolgozni) tedd bele a borítékba, és azt nyitva add át a felügyelő tanárnak.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71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7C884090-EAC2-4682-80AB-08C86259E1BE}"/>
              </a:ext>
            </a:extLst>
          </p:cNvPr>
          <p:cNvSpPr/>
          <p:nvPr/>
        </p:nvSpPr>
        <p:spPr>
          <a:xfrm>
            <a:off x="0" y="666353"/>
            <a:ext cx="12005733" cy="2837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felügyelő tanár ellenőrzi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rovatok kitöltését és az áthúzásokat, majd a jelenlétedben leragasztja a borítékot; a jegyzék és a jegyzőkönyv megfelelő rovatába beírja a befejezés időpontját, és aláírja. </a:t>
            </a: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endParaRPr lang="hu-H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Mindketten aláírjátok a jegyzőkönyv megfelelő oldalát!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E79DABA-F18D-4BD8-8A2C-451389FC030B}"/>
              </a:ext>
            </a:extLst>
          </p:cNvPr>
          <p:cNvSpPr/>
          <p:nvPr/>
        </p:nvSpPr>
        <p:spPr>
          <a:xfrm>
            <a:off x="0" y="4894632"/>
            <a:ext cx="1200573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terem elhagyása után a vizsga részére elkülönített épületrészből is távoznod kell.</a:t>
            </a:r>
          </a:p>
        </p:txBody>
      </p:sp>
    </p:spTree>
    <p:extLst>
      <p:ext uri="{BB962C8B-B14F-4D97-AF65-F5344CB8AC3E}">
        <p14:creationId xmlns:p14="http://schemas.microsoft.com/office/powerpoint/2010/main" val="2777411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8574" y="722812"/>
            <a:ext cx="116477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felügyelő tanár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szabálytalanságot észlel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akkor az észrevételeit ráírja az érintett vizsgázó dolgozatára, és a vizsgázó a vizsgát folytathatja. A tényállásról a vizsga után jegyzőkönyv készül, amely majd a vizsgázó észrevételét is tartalmazza.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szabálytalanságról a vizsgaközpont igazgatója (nálunk ez a továbbiakban az iskola igazgatója), ill. a vizsgabizottság — legkésőbb a szóbeli nyitóértekezleten — dönt.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(Akár teljes felfüggesztés.) </a:t>
            </a:r>
          </a:p>
          <a:p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(Utólag is kiderülhet!!!)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12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3103" y="4925919"/>
            <a:ext cx="10659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Észrevétel kizárólag a javítási-értékelési útmutatóban foglaltaktól eltérő javítás vagy az értékelés számszaki hibája esetén tehető. (oktatas.hu)</a:t>
            </a:r>
          </a:p>
        </p:txBody>
      </p:sp>
      <p:sp>
        <p:nvSpPr>
          <p:cNvPr id="3" name="Téglalap 2"/>
          <p:cNvSpPr/>
          <p:nvPr/>
        </p:nvSpPr>
        <p:spPr>
          <a:xfrm>
            <a:off x="409303" y="93196"/>
            <a:ext cx="1161723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írásbeli dolgozatok értékelését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középszintűeket és az emelt szintűeket egyaránt)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vizsgázó megtekintheti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			</a:t>
            </a:r>
          </a:p>
          <a:p>
            <a:pPr lvl="0">
              <a:spcAft>
                <a:spcPts val="6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Másolat, fénykép készíthető.</a:t>
            </a:r>
          </a:p>
          <a:p>
            <a:pPr lvl="0"/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értékelésre a vizsgázó észrevételt tehet, ezt írásos beadványban az igazgatójának kell átadni. Ennek beadási határideje a megtekintést követő munkanap 16 óra. (Jogvesztő!)</a:t>
            </a:r>
          </a:p>
          <a:p>
            <a:pPr lvl="0"/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Emelt színtű dolgozatokkal kapcsolatos észrevételeket továbbítjuk, a középszintű dolgozatokkal kapcsolatos észrevételek helyben kerülnek elbírálásra.</a:t>
            </a:r>
            <a:endParaRPr lang="hu-HU" sz="28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9C5A7EC-8D08-4CE0-AEE9-3BA99D8BEEF2}"/>
              </a:ext>
            </a:extLst>
          </p:cNvPr>
          <p:cNvSpPr txBox="1"/>
          <p:nvPr/>
        </p:nvSpPr>
        <p:spPr>
          <a:xfrm>
            <a:off x="7526866" y="719667"/>
            <a:ext cx="3634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4000" b="1" dirty="0">
                <a:solidFill>
                  <a:srgbClr val="99CB3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 Május 29.</a:t>
            </a:r>
          </a:p>
        </p:txBody>
      </p:sp>
    </p:spTree>
    <p:extLst>
      <p:ext uri="{BB962C8B-B14F-4D97-AF65-F5344CB8AC3E}">
        <p14:creationId xmlns:p14="http://schemas.microsoft.com/office/powerpoint/2010/main" val="1678379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 rot="16200000">
            <a:off x="-1634066" y="2460998"/>
            <a:ext cx="5665308" cy="10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vizsga</a:t>
            </a:r>
            <a:endParaRPr lang="hu-HU" sz="6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57B8156-6EC2-44F1-92B8-075315D6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21" y="92407"/>
            <a:ext cx="8212024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5B06571-6CC2-4DD1-8B87-1B4C2A4163EC}"/>
              </a:ext>
            </a:extLst>
          </p:cNvPr>
          <p:cNvSpPr/>
          <p:nvPr/>
        </p:nvSpPr>
        <p:spPr>
          <a:xfrm>
            <a:off x="59266" y="200253"/>
            <a:ext cx="12073467" cy="15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érettségivel kapcsolatos fontos információk részletesen megtalálhatóak a következő helyen: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sz="3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www.oktatas.hu/kozneveles/erettsegi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FE3BF27-062D-4522-A064-492949748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016"/>
            <a:ext cx="6096000" cy="315996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5AECA67-7099-42FD-A8C6-D4C3A1D99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733" y="3111805"/>
            <a:ext cx="7171267" cy="2048933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308162B8-1BF7-41C2-838D-05AD74DED821}"/>
              </a:ext>
            </a:extLst>
          </p:cNvPr>
          <p:cNvSpPr/>
          <p:nvPr/>
        </p:nvSpPr>
        <p:spPr>
          <a:xfrm>
            <a:off x="3318934" y="5160738"/>
            <a:ext cx="11870266" cy="117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https://www.oktatas.hu/kozneveles/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erettsegi/erettsegi_vizsgakkal_kapcsolatos_informaciok</a:t>
            </a:r>
            <a:endParaRPr lang="hu-HU" sz="2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E40DCF4A-B488-4734-BED4-FF05FD449622}"/>
              </a:ext>
            </a:extLst>
          </p:cNvPr>
          <p:cNvCxnSpPr/>
          <p:nvPr/>
        </p:nvCxnSpPr>
        <p:spPr>
          <a:xfrm flipH="1">
            <a:off x="1828800" y="2087592"/>
            <a:ext cx="577970" cy="5348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3B9D19EF-3AD2-4E69-8C7B-9F0571EE29A0}"/>
              </a:ext>
            </a:extLst>
          </p:cNvPr>
          <p:cNvCxnSpPr/>
          <p:nvPr/>
        </p:nvCxnSpPr>
        <p:spPr>
          <a:xfrm flipH="1">
            <a:off x="7016630" y="3334015"/>
            <a:ext cx="577970" cy="5348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32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4171" y="231059"/>
            <a:ext cx="3606052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40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vizsga</a:t>
            </a:r>
            <a:endParaRPr lang="hu-HU" sz="40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4171" y="1228642"/>
            <a:ext cx="11451771" cy="744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valakinek az írásbeli dolgozata eléri a 12%-t, akkor abból a tárgyból szóbeli vizsgát is tesz.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(12 % alatti írásbeli dolgozat sajnos elégtelen, nincs szóbeli  vizsga.)</a:t>
            </a:r>
          </a:p>
          <a:p>
            <a:pPr lvl="0" algn="just">
              <a:spcAft>
                <a:spcPts val="1000"/>
              </a:spcAft>
            </a:pPr>
            <a:r>
              <a:rPr lang="hu-H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Matematikából és digitális kultúrából a 25%-t elért dolgozat megkapja a megfelelő minősítést. (középszint)</a:t>
            </a:r>
          </a:p>
          <a:p>
            <a:pPr lvl="0" algn="just">
              <a:spcAft>
                <a:spcPts val="1000"/>
              </a:spcAft>
            </a:pPr>
            <a:r>
              <a:rPr lang="hu-H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0-11% elégtelen, 12-24% szóbeli, 25-39% elégséges, 40-59% közepes, 60-79% jó, 80-100% jeles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77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7807" y="437888"/>
            <a:ext cx="3606052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40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vizsga</a:t>
            </a:r>
            <a:endParaRPr lang="hu-HU" sz="40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47807" y="1355872"/>
            <a:ext cx="11451771" cy="5025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vizsgáztatás 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reggel 8 óra 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előtt nem kezdhető el (még a tételek kihúzásával sem), és nem tarthat tovább 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óránál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vizsgacsoport legfeljebb 6 főből állhat. A vizsgázónak minden felelet előtt legalább 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perc 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gondolkodási időt kell kapnia (póttétel esetén 20 percet).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idegen nyelvi szóbeli vizsgán nincs felkészülési idő.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vizsgára a vizsgázónak csak tollat kell hoznia, minden segédeszközt a vizsgaközpont bocsát a rendelkezésére.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(Kivéve, ha matematikából van szóbeli vizsgád.)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Megjelenés ünnepi öltözetben. (És hangulatban.)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7A262DE-8435-4AC9-9CD1-848144DFE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230" y="4813163"/>
            <a:ext cx="1377929" cy="137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3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2081" y="693994"/>
            <a:ext cx="11031893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vizsgaterembe érkező vizsgázó először menjen a bizottság asztalához,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köszönjön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elnöknek és a tanároknak, és a kapott utasítás szerint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húzzon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tételt.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tétel számát azonnal, hangosan mondja be az elnöknek és a vizsgáztató tanárnak. Ezután vegye magához a tétel kidolgozásához igénybe vehető segédeszközöket.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szóbeli vizsga beosztását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vizsga elnöke fogja közölni a tájékoztató értekezleten. </a:t>
            </a:r>
            <a:r>
              <a:rPr lang="hu-HU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(lsd. vizsgabehívó)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vizsgázó a szóbeli vizsga alatt csak engedéllyel és legfeljebb két felelet között hagyhatja el a termet, abban az esetben, ha még nem húzta ki a következő tételét.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1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85960"/>
            <a:ext cx="11358465" cy="608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vizsgán a vizsgázónak szabadon, önállóan beszélve kell a tételben kapott feladatot megoldania. A vizsgabizottság tagjai (pl. a kérdező tanár) csak akkor szólhatnak közbe, ha a vizsgázó súlyosan téved, vagy ha elakad. Egy felelet időtartama középszinten legfeljebb 15 perc lehet. A vizsgázónak hangosan, valamennyi vizsgabizottsági tag számára hallhatóan kell beszélnie.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vizsgázó a húzott tétel anyagából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teljes tájékozatlanság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 árul el, azaz feleletének értékelése nem éri el a szóbeli vizsgarészre adható összes pontszám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-át, az elnök egy alkalommal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póttétel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húzat vele. </a:t>
            </a:r>
            <a:endParaRPr lang="hu-HU" sz="2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érettségi vizsgával kapcsolatos esetleges </a:t>
            </a:r>
            <a:r>
              <a:rPr lang="hu-H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észrevételeke</a:t>
            </a: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a vizsga napján, a vizsgaközpont érettségi szervezéssel megbízott munkatársánál lehet írásban megtenni.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>
              <a:spcAft>
                <a:spcPts val="600"/>
              </a:spcAft>
            </a:pPr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https://www.oktatas.hu/kozneveles/erettsegi/altalanos_tajekoztatas/vizsgabizottsag_dontese_elleni_kerelem</a:t>
            </a:r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73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79962" y="559319"/>
            <a:ext cx="11252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Szóbeli vizsgák időpontjai: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82598" y="4368398"/>
            <a:ext cx="114215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Balatonboglár, Szabadság utca 41.</a:t>
            </a:r>
          </a:p>
          <a:p>
            <a:pPr algn="ctr"/>
            <a:r>
              <a:rPr lang="hu-HU" sz="6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A/1-s terem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1175CC5-3730-4494-A894-F0ABC4190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13" y="1718517"/>
            <a:ext cx="5190259" cy="26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45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78058FE-DD09-46EA-8B23-0E2FDF157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54" y="532566"/>
            <a:ext cx="4804045" cy="551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15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909" y="324498"/>
            <a:ext cx="8263929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  <a:p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EREDMÉNYES VIZSGÁZÁST</a:t>
            </a:r>
          </a:p>
          <a:p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KÍVÁNUNK MINDENKINEK!</a:t>
            </a:r>
          </a:p>
          <a:p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" y="3166133"/>
            <a:ext cx="3414387" cy="310709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AA90E31-E38A-4058-8F58-5AEBDBD29FA4}"/>
              </a:ext>
            </a:extLst>
          </p:cNvPr>
          <p:cNvSpPr txBox="1"/>
          <p:nvPr/>
        </p:nvSpPr>
        <p:spPr>
          <a:xfrm>
            <a:off x="84666" y="6273225"/>
            <a:ext cx="12022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(Kéz és lábtörést inkább nem kívánok, eddig is mindig elintézte valaki!)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B599EC5-E0B9-4560-AD54-345D8014E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571" y="2302907"/>
            <a:ext cx="4072714" cy="3785652"/>
          </a:xfrm>
          <a:prstGeom prst="rect">
            <a:avLst/>
          </a:prstGeom>
        </p:spPr>
      </p:pic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6A83A0EB-A005-4875-B0D3-684FFA3F15BE}"/>
              </a:ext>
            </a:extLst>
          </p:cNvPr>
          <p:cNvSpPr/>
          <p:nvPr/>
        </p:nvSpPr>
        <p:spPr>
          <a:xfrm>
            <a:off x="1162484" y="2313157"/>
            <a:ext cx="108373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Nyíl: lefelé mutató 7">
            <a:extLst>
              <a:ext uri="{FF2B5EF4-FFF2-40B4-BE49-F238E27FC236}">
                <a16:creationId xmlns:a16="http://schemas.microsoft.com/office/drawing/2014/main" id="{2407CAF0-3B6B-4516-B327-751D18B6A63A}"/>
              </a:ext>
            </a:extLst>
          </p:cNvPr>
          <p:cNvSpPr/>
          <p:nvPr/>
        </p:nvSpPr>
        <p:spPr>
          <a:xfrm rot="18059344">
            <a:off x="6612078" y="2452270"/>
            <a:ext cx="108373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41B2C55-CDF0-4E7E-B408-8CE23D021DAD}"/>
              </a:ext>
            </a:extLst>
          </p:cNvPr>
          <p:cNvSpPr txBox="1"/>
          <p:nvPr/>
        </p:nvSpPr>
        <p:spPr>
          <a:xfrm>
            <a:off x="9222625" y="5903893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 pont egy hamisítvány!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A316798-68D3-4403-9B8D-C33965D88048}"/>
              </a:ext>
            </a:extLst>
          </p:cNvPr>
          <p:cNvSpPr txBox="1"/>
          <p:nvPr/>
        </p:nvSpPr>
        <p:spPr>
          <a:xfrm>
            <a:off x="43362" y="2796801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12.G, 13.A, 13.HBS és 13.ESZÉ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B16AF70-1B90-44C6-8833-18BEE05813D8}"/>
              </a:ext>
            </a:extLst>
          </p:cNvPr>
          <p:cNvSpPr txBox="1"/>
          <p:nvPr/>
        </p:nvSpPr>
        <p:spPr>
          <a:xfrm>
            <a:off x="9136519" y="1769409"/>
            <a:ext cx="16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12.A és 12.HBS</a:t>
            </a:r>
          </a:p>
        </p:txBody>
      </p:sp>
    </p:spTree>
    <p:extLst>
      <p:ext uri="{BB962C8B-B14F-4D97-AF65-F5344CB8AC3E}">
        <p14:creationId xmlns:p14="http://schemas.microsoft.com/office/powerpoint/2010/main" val="408036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6416" y="547583"/>
            <a:ext cx="1199916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vizsgázók, azaz TI, az érettségi vizsga minden eseményére, az írásbeli vizsgára és a szóbeli vizsgára is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megfelelő öltözetben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jöttök. 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vizsgáról (írásbeliről, szóbeliről)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elkésni nem lehet!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Úgy indulj el, hogy legalább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perccel a vizsga</a:t>
            </a: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kihirdetett időpontja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előtt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vizsga helyszínén legyél. Nem indokolhat késést sem közlekedési akadály, sem bármilyen személyes mulasztás vagy gondatlanság (csak egészen kivételes esemény, pl. természeti katasztrófa, árvíz, közlekedési sztrájk, járványügyi helyzet, stb.). </a:t>
            </a:r>
          </a:p>
          <a:p>
            <a:endParaRPr lang="hu-HU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ilyen előfordul, jelezni kell !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5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4BDF89F-C30A-4CE4-A05F-FA8FD5BD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67" y="736601"/>
            <a:ext cx="9013269" cy="502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 rot="16200000">
            <a:off x="-2001849" y="2604352"/>
            <a:ext cx="5499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5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írásbeli vizsga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E99F39-01E8-4085-853A-4B8D2BDCE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28" y="698952"/>
            <a:ext cx="2840733" cy="229091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A210159-627E-4714-8F11-23561B560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34" y="3198349"/>
            <a:ext cx="2648320" cy="282932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40AB08B6-1F74-41EE-A02E-16DF91FD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845" y="50800"/>
            <a:ext cx="5998886" cy="54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4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6808" y="129973"/>
            <a:ext cx="1191519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írásbeli vizsga</a:t>
            </a:r>
          </a:p>
          <a:p>
            <a:endParaRPr lang="hu-H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írásbeli vizsgára magaddal kell hoznod</a:t>
            </a: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személyazonosságot igazoló dokumentum </a:t>
            </a: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(személyazonosító igazolvány, vezetői engedély), vizsgabehívó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EMELT</a:t>
            </a: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érettségi vizsgán különösen fontos!</a:t>
            </a:r>
            <a:endParaRPr lang="hu-H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legalább </a:t>
            </a:r>
            <a:r>
              <a:rPr lang="hu-H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db kék golyóstoll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vizsgaszabályzatban engedélyezett eszközök (lsd. később)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étel, ital hozható korlátozott mennyiségben</a:t>
            </a:r>
          </a:p>
          <a:p>
            <a:pPr algn="just">
              <a:spcAft>
                <a:spcPts val="0"/>
              </a:spcAft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mobiltelefon(jaida)t, (okos)óráidat és egyéb használati tárgyaidat a terem egyik sarkában kijelölt helyen kell tárolnod.</a:t>
            </a:r>
          </a:p>
          <a:p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CF8063B-FFA5-41E4-9E80-BC6E5EA268D6}"/>
              </a:ext>
            </a:extLst>
          </p:cNvPr>
          <p:cNvSpPr txBox="1"/>
          <p:nvPr/>
        </p:nvSpPr>
        <p:spPr>
          <a:xfrm rot="5400000">
            <a:off x="8206005" y="2677831"/>
            <a:ext cx="4433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Vizsgabehívó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BB1496A-F66C-4353-8F31-E8F6C774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80530" cy="6858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E5A80104-8C5C-4E82-8BF5-9E2840392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322" y="2973869"/>
            <a:ext cx="1412103" cy="23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2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CF8063B-FFA5-41E4-9E80-BC6E5EA268D6}"/>
              </a:ext>
            </a:extLst>
          </p:cNvPr>
          <p:cNvSpPr txBox="1"/>
          <p:nvPr/>
        </p:nvSpPr>
        <p:spPr>
          <a:xfrm rot="5400000">
            <a:off x="8206005" y="2677831"/>
            <a:ext cx="4433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Vizsgabehívó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5A80104-8C5C-4E82-8BF5-9E2840392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260" y="4109823"/>
            <a:ext cx="1232531" cy="207931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F8F25A3-F314-4888-8CB4-49D90A636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7" y="0"/>
            <a:ext cx="7775117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D07C2A0-CB4B-468F-811A-D9DE378B10A5}"/>
              </a:ext>
            </a:extLst>
          </p:cNvPr>
          <p:cNvSpPr txBox="1"/>
          <p:nvPr/>
        </p:nvSpPr>
        <p:spPr>
          <a:xfrm>
            <a:off x="7890933" y="152400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Emelt szint</a:t>
            </a:r>
          </a:p>
        </p:txBody>
      </p:sp>
    </p:spTree>
    <p:extLst>
      <p:ext uri="{BB962C8B-B14F-4D97-AF65-F5344CB8AC3E}">
        <p14:creationId xmlns:p14="http://schemas.microsoft.com/office/powerpoint/2010/main" val="5870099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Kék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trospektív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1860</Words>
  <Application>Microsoft Office PowerPoint</Application>
  <PresentationFormat>Szélesvásznú</PresentationFormat>
  <Paragraphs>254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Symbol</vt:lpstr>
      <vt:lpstr>Telegraf Bold</vt:lpstr>
      <vt:lpstr>Telegraf Heavy</vt:lpstr>
      <vt:lpstr>Times New Roman</vt:lpstr>
      <vt:lpstr>Retrospektív</vt:lpstr>
      <vt:lpstr>Office Theme</vt:lpstr>
      <vt:lpstr>1_Retrospektív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ÉRETTSÉGI 2017</dc:title>
  <dc:creator>Tanár</dc:creator>
  <cp:lastModifiedBy> </cp:lastModifiedBy>
  <cp:revision>137</cp:revision>
  <dcterms:created xsi:type="dcterms:W3CDTF">2017-04-03T10:41:55Z</dcterms:created>
  <dcterms:modified xsi:type="dcterms:W3CDTF">2025-04-14T07:02:29Z</dcterms:modified>
</cp:coreProperties>
</file>