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9" r:id="rId1"/>
    <p:sldMasterId id="2147483891" r:id="rId2"/>
    <p:sldMasterId id="2147483903" r:id="rId3"/>
  </p:sldMasterIdLst>
  <p:sldIdLst>
    <p:sldId id="256" r:id="rId4"/>
    <p:sldId id="257" r:id="rId5"/>
    <p:sldId id="292" r:id="rId6"/>
    <p:sldId id="258" r:id="rId7"/>
    <p:sldId id="296" r:id="rId8"/>
    <p:sldId id="284" r:id="rId9"/>
    <p:sldId id="259" r:id="rId10"/>
    <p:sldId id="290" r:id="rId11"/>
    <p:sldId id="293" r:id="rId12"/>
    <p:sldId id="261" r:id="rId13"/>
    <p:sldId id="265" r:id="rId14"/>
    <p:sldId id="297" r:id="rId15"/>
    <p:sldId id="295" r:id="rId16"/>
    <p:sldId id="269" r:id="rId17"/>
    <p:sldId id="298" r:id="rId18"/>
    <p:sldId id="283" r:id="rId19"/>
    <p:sldId id="271" r:id="rId20"/>
    <p:sldId id="294" r:id="rId21"/>
    <p:sldId id="308" r:id="rId22"/>
    <p:sldId id="311" r:id="rId23"/>
    <p:sldId id="310" r:id="rId24"/>
    <p:sldId id="299" r:id="rId25"/>
    <p:sldId id="281" r:id="rId26"/>
    <p:sldId id="282" r:id="rId27"/>
    <p:sldId id="279" r:id="rId28"/>
    <p:sldId id="262" r:id="rId29"/>
    <p:sldId id="263" r:id="rId30"/>
    <p:sldId id="289" r:id="rId31"/>
    <p:sldId id="285" r:id="rId32"/>
    <p:sldId id="264" r:id="rId33"/>
    <p:sldId id="286" r:id="rId34"/>
    <p:sldId id="266" r:id="rId35"/>
    <p:sldId id="267" r:id="rId36"/>
    <p:sldId id="268" r:id="rId37"/>
    <p:sldId id="274" r:id="rId38"/>
    <p:sldId id="270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9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52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573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96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126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055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540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119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9408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4595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593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891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245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411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8253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9058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72543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2374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30875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1853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0533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3372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450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509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4/27/2026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6122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dirty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8299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1408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423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092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918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75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5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4/27/2026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274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dirty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434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072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18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913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miley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oktatas.hu/kozneveles/erettsegi/erettsegi_vizsgakkal_kapcsolatos_informaciok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ktatas.hu/kozneveles/erettsegi/altalanos_tajekoztatas/vizsgabizottsag_dontese_elleni_kerelem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58189" y="-1736028"/>
            <a:ext cx="18159663" cy="9854383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0" r="-60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 rot="10800000">
            <a:off x="-545432" y="-1593356"/>
            <a:ext cx="13892463" cy="9711711"/>
            <a:chOff x="1978318" y="-1292087"/>
            <a:chExt cx="24142481" cy="16493055"/>
          </a:xfrm>
        </p:grpSpPr>
        <p:sp>
          <p:nvSpPr>
            <p:cNvPr id="4" name="Freeform 4"/>
            <p:cNvSpPr/>
            <p:nvPr/>
          </p:nvSpPr>
          <p:spPr>
            <a:xfrm rot="10800000">
              <a:off x="1978318" y="-1292087"/>
              <a:ext cx="15008087" cy="15008089"/>
            </a:xfrm>
            <a:custGeom>
              <a:avLst/>
              <a:gdLst/>
              <a:ahLst/>
              <a:cxnLst/>
              <a:rect l="l" t="t" r="r" b="b"/>
              <a:pathLst>
                <a:path w="15008087" h="15008087">
                  <a:moveTo>
                    <a:pt x="0" y="0"/>
                  </a:moveTo>
                  <a:lnTo>
                    <a:pt x="15008087" y="0"/>
                  </a:lnTo>
                  <a:lnTo>
                    <a:pt x="15008087" y="15008087"/>
                  </a:lnTo>
                  <a:lnTo>
                    <a:pt x="0" y="150080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" name="Group 5"/>
            <p:cNvGrpSpPr/>
            <p:nvPr/>
          </p:nvGrpSpPr>
          <p:grpSpPr>
            <a:xfrm rot="-10800000">
              <a:off x="14969987" y="-1292087"/>
              <a:ext cx="11150812" cy="16493055"/>
              <a:chOff x="-398305" y="-38100"/>
              <a:chExt cx="2202630" cy="325788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398305" y="255227"/>
                <a:ext cx="1804325" cy="2964560"/>
              </a:xfrm>
              <a:custGeom>
                <a:avLst/>
                <a:gdLst/>
                <a:ahLst/>
                <a:cxnLst/>
                <a:rect l="l" t="t" r="r" b="b"/>
                <a:pathLst>
                  <a:path w="1804325" h="2964560">
                    <a:moveTo>
                      <a:pt x="0" y="0"/>
                    </a:moveTo>
                    <a:lnTo>
                      <a:pt x="1804325" y="0"/>
                    </a:lnTo>
                    <a:lnTo>
                      <a:pt x="1804325" y="2964560"/>
                    </a:lnTo>
                    <a:lnTo>
                      <a:pt x="0" y="2964560"/>
                    </a:lnTo>
                    <a:close/>
                  </a:path>
                </a:pathLst>
              </a:custGeom>
              <a:solidFill>
                <a:srgbClr val="1A2352"/>
              </a:solidFill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1804325" cy="300266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6" name="TextBox 16"/>
          <p:cNvSpPr txBox="1"/>
          <p:nvPr/>
        </p:nvSpPr>
        <p:spPr>
          <a:xfrm>
            <a:off x="0" y="958481"/>
            <a:ext cx="9261894" cy="44884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501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6000" b="1" i="0" u="none" strike="noStrike" kern="1200" cap="none" spc="0" normalizeH="0" baseline="0" noProof="0" dirty="0">
                <a:ln>
                  <a:noFill/>
                </a:ln>
                <a:solidFill>
                  <a:srgbClr val="E7AF55"/>
                </a:solidFill>
                <a:effectLst/>
                <a:uLnTx/>
                <a:uFillTx/>
                <a:latin typeface="Telegraf Heavy"/>
                <a:ea typeface="Telegraf Heavy"/>
                <a:cs typeface="Telegraf Heavy"/>
                <a:sym typeface="Telegraf Heavy"/>
              </a:rPr>
              <a:t>ÉRETTSÉGI VIZSGA</a:t>
            </a:r>
          </a:p>
          <a:p>
            <a:pPr marL="0" marR="0" lvl="0" indent="0" algn="l" defTabSz="609630" rtl="0" eaLnBrk="1" fontAlgn="auto" latinLnBrk="0" hangingPunct="1">
              <a:lnSpc>
                <a:spcPts val="501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400" b="1" dirty="0">
                <a:solidFill>
                  <a:srgbClr val="E7AF55"/>
                </a:solidFill>
                <a:latin typeface="Telegraf Heavy"/>
                <a:ea typeface="Telegraf Heavy"/>
                <a:cs typeface="Telegraf Heavy"/>
                <a:sym typeface="Telegraf Heavy"/>
              </a:rPr>
              <a:t>12.A, 12.HBS, 12.G, 13.ESZÉ</a:t>
            </a:r>
            <a:endParaRPr kumimoji="0" lang="hu-HU" sz="4400" b="1" i="0" u="none" strike="noStrike" kern="1200" cap="none" spc="0" normalizeH="0" baseline="0" noProof="0" dirty="0">
              <a:ln>
                <a:noFill/>
              </a:ln>
              <a:solidFill>
                <a:srgbClr val="E7AF55"/>
              </a:solidFill>
              <a:effectLst/>
              <a:uLnTx/>
              <a:uFillTx/>
              <a:latin typeface="Telegraf Heavy"/>
              <a:ea typeface="Telegraf Heavy"/>
              <a:cs typeface="Telegraf Heavy"/>
              <a:sym typeface="Telegraf Heavy"/>
            </a:endParaRPr>
          </a:p>
          <a:p>
            <a:pPr marL="0" marR="0" lvl="0" indent="0" algn="l" defTabSz="609630" rtl="0" eaLnBrk="1" fontAlgn="auto" latinLnBrk="0" hangingPunct="1">
              <a:lnSpc>
                <a:spcPts val="501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800" b="1" i="0" u="none" strike="noStrike" kern="1200" cap="none" spc="0" normalizeH="0" baseline="0" noProof="0" dirty="0">
              <a:ln>
                <a:noFill/>
              </a:ln>
              <a:solidFill>
                <a:srgbClr val="E7AF55"/>
              </a:solidFill>
              <a:effectLst/>
              <a:uLnTx/>
              <a:uFillTx/>
              <a:latin typeface="Telegraf Heavy"/>
              <a:ea typeface="Telegraf Heavy"/>
              <a:cs typeface="Telegraf Heavy"/>
              <a:sym typeface="Telegraf Heavy"/>
            </a:endParaRPr>
          </a:p>
          <a:p>
            <a:pPr marL="0" marR="0" lvl="0" indent="0" algn="l" defTabSz="609630" rtl="0" eaLnBrk="1" fontAlgn="auto" latinLnBrk="0" hangingPunct="1">
              <a:lnSpc>
                <a:spcPts val="501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6000" b="1" i="0" u="none" strike="noStrike" kern="1200" cap="none" spc="0" normalizeH="0" baseline="0" noProof="0" dirty="0">
              <a:ln>
                <a:noFill/>
              </a:ln>
              <a:solidFill>
                <a:srgbClr val="E7AF55"/>
              </a:solidFill>
              <a:effectLst/>
              <a:uLnTx/>
              <a:uFillTx/>
              <a:latin typeface="Telegraf Heavy"/>
              <a:ea typeface="Telegraf Heavy"/>
              <a:cs typeface="Telegraf Heavy"/>
              <a:sym typeface="Telegraf Heavy"/>
            </a:endParaRPr>
          </a:p>
          <a:p>
            <a:pPr marL="0" marR="0" lvl="0" indent="0" algn="l" defTabSz="609630" rtl="0" eaLnBrk="1" fontAlgn="auto" latinLnBrk="0" hangingPunct="1">
              <a:lnSpc>
                <a:spcPts val="501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6000" b="1" i="0" u="none" strike="noStrike" kern="1200" cap="none" spc="0" normalizeH="0" baseline="0" noProof="0" dirty="0">
                <a:ln>
                  <a:noFill/>
                </a:ln>
                <a:solidFill>
                  <a:srgbClr val="E7AF55"/>
                </a:solidFill>
                <a:effectLst/>
                <a:uLnTx/>
                <a:uFillTx/>
                <a:latin typeface="Telegraf Heavy"/>
                <a:ea typeface="Telegraf Heavy"/>
                <a:cs typeface="Telegraf Heavy"/>
                <a:sym typeface="Telegraf Heavy"/>
              </a:rPr>
              <a:t>2026</a:t>
            </a:r>
          </a:p>
          <a:p>
            <a:pPr marL="0" marR="0" lvl="0" indent="0" algn="l" defTabSz="609630" rtl="0" eaLnBrk="1" fontAlgn="auto" latinLnBrk="0" hangingPunct="1">
              <a:lnSpc>
                <a:spcPts val="501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556" b="1" i="0" u="none" strike="noStrike" kern="1200" cap="none" spc="0" normalizeH="0" baseline="0" noProof="0" dirty="0">
              <a:ln>
                <a:noFill/>
              </a:ln>
              <a:solidFill>
                <a:srgbClr val="E7AF55"/>
              </a:solidFill>
              <a:effectLst/>
              <a:uLnTx/>
              <a:uFillTx/>
              <a:latin typeface="Telegraf Heavy"/>
              <a:ea typeface="Telegraf Heavy"/>
              <a:cs typeface="Telegraf Heavy"/>
              <a:sym typeface="Telegraf Heavy"/>
            </a:endParaRPr>
          </a:p>
          <a:p>
            <a:pPr marL="0" marR="0" lvl="0" indent="0" algn="l" defTabSz="609630" rtl="0" eaLnBrk="1" fontAlgn="auto" latinLnBrk="0" hangingPunct="1">
              <a:lnSpc>
                <a:spcPts val="501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556" b="1" i="0" u="none" strike="noStrike" kern="1200" cap="none" spc="0" normalizeH="0" baseline="0" noProof="0" dirty="0">
                <a:ln>
                  <a:noFill/>
                </a:ln>
                <a:solidFill>
                  <a:srgbClr val="E7AF55"/>
                </a:solidFill>
                <a:effectLst/>
                <a:uLnTx/>
                <a:uFillTx/>
                <a:latin typeface="Telegraf Heavy"/>
                <a:ea typeface="Telegraf Heavy"/>
                <a:cs typeface="Telegraf Heavy"/>
                <a:sym typeface="Telegraf Heavy"/>
              </a:rPr>
              <a:t>FONTOS TUDNIVALÓK</a:t>
            </a:r>
            <a:endParaRPr kumimoji="0" lang="en-US" sz="4556" b="1" i="0" u="none" strike="noStrike" kern="1200" cap="none" spc="0" normalizeH="0" baseline="0" noProof="0" dirty="0">
              <a:ln>
                <a:noFill/>
              </a:ln>
              <a:solidFill>
                <a:srgbClr val="E7AF55"/>
              </a:solidFill>
              <a:effectLst/>
              <a:uLnTx/>
              <a:uFillTx/>
              <a:latin typeface="Telegraf Heavy"/>
              <a:ea typeface="Telegraf Heavy"/>
              <a:cs typeface="Telegraf Heavy"/>
              <a:sym typeface="Telegraf Heavy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505715" y="6070470"/>
            <a:ext cx="4521446" cy="410369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16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E7AF55"/>
                </a:solidFill>
                <a:effectLst/>
                <a:uLnTx/>
                <a:uFillTx/>
                <a:latin typeface="Telegraf Heavy"/>
                <a:ea typeface="Telegraf Heavy"/>
                <a:cs typeface="Telegraf Heavy"/>
                <a:sym typeface="Telegraf Bold"/>
              </a:rPr>
              <a:t>www.mathiasz.hu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7AF55"/>
              </a:solidFill>
              <a:effectLst/>
              <a:uLnTx/>
              <a:uFillTx/>
              <a:latin typeface="Telegraf Heavy"/>
              <a:ea typeface="Telegraf Heavy"/>
              <a:cs typeface="Telegraf Heavy"/>
              <a:sym typeface="Telegraf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95068" y="448734"/>
            <a:ext cx="11750351" cy="6490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dolgozat megkezdése előtt hallgasd meg a </a:t>
            </a:r>
            <a:r>
              <a:rPr lang="hu-H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felügyelő tanár </a:t>
            </a: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tájékoztatóját. </a:t>
            </a:r>
            <a:r>
              <a:rPr lang="hu-HU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(boríték, időtartam, a dolgozatok megtekintésének ideje a táblán)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hu-HU" sz="24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Olvasd el a </a:t>
            </a:r>
            <a:r>
              <a:rPr lang="hu-H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„Fontos tudnivalók”</a:t>
            </a:r>
            <a:r>
              <a:rPr lang="hu-HU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című részt . </a:t>
            </a:r>
            <a:r>
              <a:rPr lang="hu-HU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(lsd. később)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hu-H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feladatlap minden oldalára </a:t>
            </a: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(az utolsóra is!!!) írd fel a neved!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hu-H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 valamit elrontottál, egyértelműen - a hibás részt áthúzva - jelezd!</a:t>
            </a:r>
            <a:endParaRPr lang="hu-HU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hu-H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Nincs</a:t>
            </a:r>
            <a:r>
              <a:rPr lang="hu-HU" sz="2800" b="1" dirty="0"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hibajavító!!!</a:t>
            </a:r>
          </a:p>
          <a:p>
            <a:pPr lvl="0"/>
            <a:endParaRPr lang="hu-HU" sz="2800" b="1" dirty="0">
              <a:solidFill>
                <a:schemeClr val="accent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hu-H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hu-H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188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281276" y="807360"/>
            <a:ext cx="1178880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49009" y="38960"/>
            <a:ext cx="75697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1" i="0" u="none" strike="noStrike" kern="1200" cap="none" spc="0" normalizeH="0" baseline="0" noProof="0" dirty="0">
                <a:ln>
                  <a:noFill/>
                </a:ln>
                <a:solidFill>
                  <a:srgbClr val="37A76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Használható segédeszközök</a:t>
            </a:r>
            <a:endParaRPr kumimoji="0" lang="hu-HU" sz="3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AD258112-0831-4BB3-A5C2-48827CF5E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71" y="1578260"/>
            <a:ext cx="8138771" cy="39384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DC2627CC-C99D-40B0-B980-A5DB72F3AE28}"/>
              </a:ext>
            </a:extLst>
          </p:cNvPr>
          <p:cNvSpPr txBox="1"/>
          <p:nvPr/>
        </p:nvSpPr>
        <p:spPr>
          <a:xfrm>
            <a:off x="9053345" y="3038155"/>
            <a:ext cx="2667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srgbClr val="37A76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Jó hír: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200" b="1" dirty="0">
                <a:solidFill>
                  <a:srgbClr val="37A7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srgbClr val="37A76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tt még segédeszköz is használható! 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7A414AB8-93E5-4F0F-924F-F2CD6AA9D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813" y="3922666"/>
            <a:ext cx="365254" cy="616192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8A29787B-7628-4C4F-B8CD-BFCBAD9E1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360" y="3120055"/>
            <a:ext cx="316707" cy="534292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EB9EBFC6-B011-4108-A662-960A5186C3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6036" y="1"/>
            <a:ext cx="3665964" cy="2062104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68A8811A-F68A-437F-92CF-97A95DB40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813" y="4792162"/>
            <a:ext cx="365254" cy="61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98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281276" y="807360"/>
            <a:ext cx="1178880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81276" y="49714"/>
            <a:ext cx="75697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1" i="0" u="none" strike="noStrike" kern="1200" cap="none" spc="0" normalizeH="0" baseline="0" noProof="0" dirty="0">
                <a:ln>
                  <a:noFill/>
                </a:ln>
                <a:solidFill>
                  <a:srgbClr val="37A76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Használható segédeszközök</a:t>
            </a:r>
            <a:endParaRPr kumimoji="0" lang="hu-HU" sz="3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DC2627CC-C99D-40B0-B980-A5DB72F3AE28}"/>
              </a:ext>
            </a:extLst>
          </p:cNvPr>
          <p:cNvSpPr txBox="1"/>
          <p:nvPr/>
        </p:nvSpPr>
        <p:spPr>
          <a:xfrm>
            <a:off x="9053345" y="3038155"/>
            <a:ext cx="2667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srgbClr val="37A76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Jó hír: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200" b="1" dirty="0">
                <a:solidFill>
                  <a:srgbClr val="37A7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srgbClr val="37A76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tt még segédeszköz is használható! </a:t>
            </a: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EB9EBFC6-B011-4108-A662-960A5186C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0047" y="0"/>
            <a:ext cx="3771953" cy="2121723"/>
          </a:xfrm>
          <a:prstGeom prst="rect">
            <a:avLst/>
          </a:prstGeom>
        </p:spPr>
      </p:pic>
      <p:graphicFrame>
        <p:nvGraphicFramePr>
          <p:cNvPr id="18" name="Táblázat 17">
            <a:extLst>
              <a:ext uri="{FF2B5EF4-FFF2-40B4-BE49-F238E27FC236}">
                <a16:creationId xmlns:a16="http://schemas.microsoft.com/office/drawing/2014/main" id="{575FA605-CB66-4BA8-851E-DF4D3389E5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685200"/>
              </p:ext>
            </p:extLst>
          </p:nvPr>
        </p:nvGraphicFramePr>
        <p:xfrm>
          <a:off x="471655" y="900401"/>
          <a:ext cx="8127999" cy="5400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00250709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69471138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277263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VIZSGATÁRGY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írásbeli/írásbeli jellegű gyakorlati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szóbeli/szóbeli jellegű gyakorlati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149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u-H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Földrajz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I. feladatlap: NINCS </a:t>
                      </a:r>
                    </a:p>
                    <a:p>
                      <a:r>
                        <a:rPr lang="hu-H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II. feladatlap:</a:t>
                      </a:r>
                    </a:p>
                    <a:p>
                      <a:r>
                        <a:rPr kumimoji="0" lang="hu-H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 vizsgázó biztosítja</a:t>
                      </a:r>
                      <a:r>
                        <a:rPr kumimoji="0" lang="hu-H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hu-H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középiskolai földrajz atlasz, </a:t>
                      </a:r>
                    </a:p>
                    <a:p>
                      <a:r>
                        <a:rPr lang="hu-H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szöveges adatok tárolására és megjelenítésére </a:t>
                      </a:r>
                    </a:p>
                    <a:p>
                      <a:r>
                        <a:rPr lang="hu-H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nem alkalmas zsebszámológép, vonalzó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hu-H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 vizsgaszervező intézmény biztosítja: </a:t>
                      </a:r>
                      <a:r>
                        <a:rPr lang="hu-H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középiskolai földrajz </a:t>
                      </a:r>
                    </a:p>
                    <a:p>
                      <a:r>
                        <a:rPr lang="hu-H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atlasz, számítógép, </a:t>
                      </a:r>
                    </a:p>
                    <a:p>
                      <a:r>
                        <a:rPr lang="hu-H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projektor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5808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Biológia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vizsgázó biztosítja</a:t>
                      </a:r>
                      <a:r>
                        <a:rPr lang="hu-H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szöveges adatok </a:t>
                      </a:r>
                    </a:p>
                    <a:p>
                      <a:r>
                        <a:rPr lang="hu-H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tárolására és </a:t>
                      </a:r>
                    </a:p>
                    <a:p>
                      <a:r>
                        <a:rPr lang="hu-H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megjelenítésére nem </a:t>
                      </a:r>
                    </a:p>
                    <a:p>
                      <a:r>
                        <a:rPr lang="hu-H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alkalmas számológép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vizsgaszervező intézmény biztosítja: </a:t>
                      </a:r>
                      <a:r>
                        <a:rPr lang="hu-H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Állatismeret és Növényismeret c. könyv </a:t>
                      </a:r>
                    </a:p>
                    <a:p>
                      <a:r>
                        <a:rPr lang="hu-H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vagy ezzel egyenértékű információt </a:t>
                      </a:r>
                    </a:p>
                    <a:p>
                      <a:r>
                        <a:rPr lang="hu-H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tartalmazó egyéb kiadvány, illetve </a:t>
                      </a:r>
                    </a:p>
                    <a:p>
                      <a:r>
                        <a:rPr lang="hu-H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kísérlethez szükséges eszközök, valamint a </a:t>
                      </a:r>
                    </a:p>
                    <a:p>
                      <a:r>
                        <a:rPr lang="hu-H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projekt bemutatásához szükséges eszközök </a:t>
                      </a:r>
                    </a:p>
                    <a:p>
                      <a:r>
                        <a:rPr lang="hu-H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(számítógép, projektor)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2438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Digitális kultúra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hu-H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 vizsgaszervező intézmény biztosítja: </a:t>
                      </a:r>
                      <a:r>
                        <a:rPr kumimoji="0" lang="hu-H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internet kapcsolat nélküli számítógép a megfelelő szoftverekkel</a:t>
                      </a:r>
                    </a:p>
                    <a:p>
                      <a:r>
                        <a:rPr kumimoji="0" lang="hu-H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személyi feltétel: </a:t>
                      </a:r>
                      <a:r>
                        <a:rPr kumimoji="0" lang="hu-H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rendszergazda</a:t>
                      </a:r>
                    </a:p>
                    <a:p>
                      <a:r>
                        <a:rPr kumimoji="0" lang="hu-H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 vizsgázó biztosítja: </a:t>
                      </a:r>
                      <a:r>
                        <a:rPr kumimoji="0" lang="hu-H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vonalzó</a:t>
                      </a:r>
                      <a:endParaRPr lang="hu-HU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hu-H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 vizsgaszervező intézmény biztosítja: </a:t>
                      </a:r>
                      <a:r>
                        <a:rPr lang="hu-H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nyomtatott és elektronikus </a:t>
                      </a:r>
                    </a:p>
                    <a:p>
                      <a:r>
                        <a:rPr lang="hu-H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források, </a:t>
                      </a:r>
                    </a:p>
                    <a:p>
                      <a:r>
                        <a:rPr lang="hu-H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internetkapcsolattal </a:t>
                      </a:r>
                    </a:p>
                    <a:p>
                      <a:r>
                        <a:rPr lang="hu-H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rendelkező számítógép és </a:t>
                      </a:r>
                    </a:p>
                    <a:p>
                      <a:r>
                        <a:rPr lang="hu-H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internetkapcsolattal nem </a:t>
                      </a:r>
                    </a:p>
                    <a:p>
                      <a:r>
                        <a:rPr lang="hu-H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rendelkező számítógép a </a:t>
                      </a:r>
                    </a:p>
                    <a:p>
                      <a:r>
                        <a:rPr lang="hu-H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megfelelő szoftverekkel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személyi feltétel: </a:t>
                      </a:r>
                      <a:r>
                        <a:rPr kumimoji="0" lang="hu-H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rendszergazda</a:t>
                      </a:r>
                    </a:p>
                    <a:p>
                      <a:endParaRPr lang="hu-H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115850"/>
                  </a:ext>
                </a:extLst>
              </a:tr>
            </a:tbl>
          </a:graphicData>
        </a:graphic>
      </p:graphicFrame>
      <p:pic>
        <p:nvPicPr>
          <p:cNvPr id="10" name="Kép 9">
            <a:extLst>
              <a:ext uri="{FF2B5EF4-FFF2-40B4-BE49-F238E27FC236}">
                <a16:creationId xmlns:a16="http://schemas.microsoft.com/office/drawing/2014/main" id="{8A29787B-7628-4C4F-B8CD-BFCBAD9E1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4986" y="3061147"/>
            <a:ext cx="365254" cy="616192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C8018146-2B4E-44AD-AC30-690C9DF44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4986" y="1739486"/>
            <a:ext cx="365254" cy="616193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11D33633-37D9-42C8-995A-76048B6CF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3298" y="5028300"/>
            <a:ext cx="365254" cy="61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42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186431" y="155427"/>
            <a:ext cx="11788805" cy="8710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Matematika</a:t>
            </a: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szöveges adatok tárolására és megjelenítésére nem alkalmas zsebszámológép, függvénytáblázat </a:t>
            </a:r>
            <a:r>
              <a:rPr kumimoji="0" lang="hu-HU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(akár több is), </a:t>
            </a: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körző, vonalzó, szögmérő, ceruza </a:t>
            </a:r>
            <a:r>
              <a:rPr kumimoji="0" lang="hu-HU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(csak ábra)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Történelem:</a:t>
            </a: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az állami tankönyvfejlesztésért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és kiadásért felelős szerv által kiadott, kronológiai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adattáblázatot nem tartalmazó középiskolai történelmi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atlasz</a:t>
            </a:r>
            <a:endParaRPr kumimoji="0" lang="hu-HU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81276" y="49714"/>
            <a:ext cx="117888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1" i="0" u="none" strike="noStrike" kern="1200" cap="none" spc="0" normalizeH="0" baseline="0" noProof="0" dirty="0">
                <a:ln>
                  <a:noFill/>
                </a:ln>
                <a:solidFill>
                  <a:srgbClr val="37A76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Használható segédeszközök </a:t>
            </a:r>
            <a:r>
              <a:rPr kumimoji="0" lang="hu-HU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(amit neked kell hozni)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8D7BDD13-4EF4-4EFE-B4DE-C01A676997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376517" y="823831"/>
            <a:ext cx="1629052" cy="162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55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16767" y="392303"/>
            <a:ext cx="117752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1" i="0" u="none" strike="noStrike" kern="1200" cap="none" spc="0" normalizeH="0" baseline="0" noProof="0" dirty="0">
                <a:ln>
                  <a:noFill/>
                </a:ln>
                <a:solidFill>
                  <a:srgbClr val="37A76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Használható segédeszközök </a:t>
            </a:r>
            <a:r>
              <a:rPr kumimoji="0" lang="hu-HU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(amit neked kell hozni)</a:t>
            </a:r>
          </a:p>
        </p:txBody>
      </p:sp>
      <p:sp>
        <p:nvSpPr>
          <p:cNvPr id="3" name="Téglalap 2"/>
          <p:cNvSpPr/>
          <p:nvPr/>
        </p:nvSpPr>
        <p:spPr>
          <a:xfrm>
            <a:off x="336868" y="1596162"/>
            <a:ext cx="1059335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Angol/német</a:t>
            </a:r>
            <a:r>
              <a:rPr lang="hu-HU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nyelv</a:t>
            </a:r>
            <a:r>
              <a:rPr kumimoji="0" lang="hu-H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nyomtatott szótár (IV. rész)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Földrajz:</a:t>
            </a: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középiskolai földrajzi atlasz, szöveges adatok tárolására és megjelenítésére nem alkalmas zsebszámológép</a:t>
            </a:r>
            <a:r>
              <a:rPr kumimoji="0" lang="hu-HU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körző, vonalzó (II. rész)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24E33DF-0287-4A8E-9B59-7F2872CFD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2893" y="1211376"/>
            <a:ext cx="1600574" cy="16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375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16767" y="392303"/>
            <a:ext cx="117752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1" i="0" u="none" strike="noStrike" kern="1200" cap="none" spc="0" normalizeH="0" baseline="0" noProof="0" dirty="0">
                <a:ln>
                  <a:noFill/>
                </a:ln>
                <a:solidFill>
                  <a:srgbClr val="37A76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Használható segédeszközök </a:t>
            </a:r>
            <a:r>
              <a:rPr kumimoji="0" lang="hu-HU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(amit neked kell hozni)</a:t>
            </a:r>
          </a:p>
        </p:txBody>
      </p:sp>
      <p:sp>
        <p:nvSpPr>
          <p:cNvPr id="3" name="Téglalap 2"/>
          <p:cNvSpPr/>
          <p:nvPr/>
        </p:nvSpPr>
        <p:spPr>
          <a:xfrm>
            <a:off x="336868" y="1596162"/>
            <a:ext cx="1059335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hu-HU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Biológia</a:t>
            </a:r>
            <a:r>
              <a:rPr kumimoji="0" lang="hu-H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lang="hu-H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szöveges adatok tárolására és megjelenítésére nem alkalmas zsebszámológép</a:t>
            </a:r>
            <a:r>
              <a:rPr kumimoji="0" lang="hu-H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hu-HU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Digitális kultúra</a:t>
            </a:r>
            <a:r>
              <a:rPr kumimoji="0" lang="hu-H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vonalzó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24E33DF-0287-4A8E-9B59-7F2872CFD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8159" y="1223300"/>
            <a:ext cx="1627773" cy="16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935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611507" y="0"/>
            <a:ext cx="6618094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sng" strike="noStrike" kern="1200" cap="none" spc="0" normalizeH="0" baseline="0" noProof="0" dirty="0">
                <a:ln>
                  <a:noFill/>
                </a:ln>
                <a:solidFill>
                  <a:srgbClr val="B6492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Írásbeli érettségi vizsgák időpontjai 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srgbClr val="B64926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240855"/>
              </p:ext>
            </p:extLst>
          </p:nvPr>
        </p:nvGraphicFramePr>
        <p:xfrm>
          <a:off x="0" y="711075"/>
          <a:ext cx="12192000" cy="5504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1">
                  <a:extLst>
                    <a:ext uri="{9D8B030D-6E8A-4147-A177-3AD203B41FA5}">
                      <a16:colId xmlns:a16="http://schemas.microsoft.com/office/drawing/2014/main" val="3739046929"/>
                    </a:ext>
                  </a:extLst>
                </a:gridCol>
                <a:gridCol w="1259839">
                  <a:extLst>
                    <a:ext uri="{9D8B030D-6E8A-4147-A177-3AD203B41FA5}">
                      <a16:colId xmlns:a16="http://schemas.microsoft.com/office/drawing/2014/main" val="687160914"/>
                    </a:ext>
                  </a:extLst>
                </a:gridCol>
                <a:gridCol w="5759150">
                  <a:extLst>
                    <a:ext uri="{9D8B030D-6E8A-4147-A177-3AD203B41FA5}">
                      <a16:colId xmlns:a16="http://schemas.microsoft.com/office/drawing/2014/main" val="365194866"/>
                    </a:ext>
                  </a:extLst>
                </a:gridCol>
                <a:gridCol w="3141010">
                  <a:extLst>
                    <a:ext uri="{9D8B030D-6E8A-4147-A177-3AD203B41FA5}">
                      <a16:colId xmlns:a16="http://schemas.microsoft.com/office/drawing/2014/main" val="3227555695"/>
                    </a:ext>
                  </a:extLst>
                </a:gridCol>
              </a:tblGrid>
              <a:tr h="297070">
                <a:tc>
                  <a:txBody>
                    <a:bodyPr/>
                    <a:lstStyle/>
                    <a:p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DÁTUM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IDŐPONT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TANTÁRGY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HELYSZÍN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5450899"/>
                  </a:ext>
                </a:extLst>
              </a:tr>
              <a:tr h="645085">
                <a:tc>
                  <a:txBody>
                    <a:bodyPr/>
                    <a:lstStyle/>
                    <a:p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2026. május 4.</a:t>
                      </a:r>
                    </a:p>
                    <a:p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hétfő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óra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Magyar</a:t>
                      </a:r>
                      <a:r>
                        <a:rPr lang="hu-H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nyelv és irodalom</a:t>
                      </a:r>
                      <a:endParaRPr lang="hu-H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 épület 1-2-3-4-7-es terem</a:t>
                      </a:r>
                      <a:endParaRPr lang="hu-H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5023337"/>
                  </a:ext>
                </a:extLst>
              </a:tr>
              <a:tr h="6420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2026. május 5.</a:t>
                      </a:r>
                    </a:p>
                    <a:p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óra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Matematika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 épület 1-2-3-4-7-es terem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042494"/>
                  </a:ext>
                </a:extLst>
              </a:tr>
              <a:tr h="6420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2026. május 6.</a:t>
                      </a:r>
                    </a:p>
                    <a:p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szerda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óra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Történelem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 épület 1-2-3-4-7-es terem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965797"/>
                  </a:ext>
                </a:extLst>
              </a:tr>
              <a:tr h="6420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2026. május 7.</a:t>
                      </a:r>
                    </a:p>
                    <a:p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csütörtök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óra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Angol nyelv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 épület 1-2-3-4-7-es terem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6363620"/>
                  </a:ext>
                </a:extLst>
              </a:tr>
              <a:tr h="6420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2026. május 8.</a:t>
                      </a:r>
                    </a:p>
                    <a:p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péntek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óra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Német nyelv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 épület 7-es terem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8613697"/>
                  </a:ext>
                </a:extLst>
              </a:tr>
              <a:tr h="6420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2026. május 11.</a:t>
                      </a:r>
                    </a:p>
                    <a:p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hétfő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óra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Digitális kultúra középszintű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 épület 7-es terem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1551085"/>
                  </a:ext>
                </a:extLst>
              </a:tr>
              <a:tr h="6420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2026. május 12.</a:t>
                      </a:r>
                    </a:p>
                    <a:p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óra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Biológia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 épület 5-ös terem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6212900"/>
                  </a:ext>
                </a:extLst>
              </a:tr>
              <a:tr h="6420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2026. május 14.</a:t>
                      </a:r>
                    </a:p>
                    <a:p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csütörtök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óra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Földrajz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 épület 7-es terem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1310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7978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67950" y="255498"/>
            <a:ext cx="11395787" cy="5888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termet csak nagyon indokolt esetben hagyd </a:t>
            </a: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(az első 60 percben nem ajánlott)! A dolgozatodat add le a felügyelő tanárnak, aki rávezeti arra a kimenetel és a visszajövetel időpontját arra az oldalra, ahol éppen dolgozol. </a:t>
            </a:r>
            <a:r>
              <a:rPr lang="hu-HU" sz="28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(Nyitva hozd ki.)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hu-HU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feladatlap leadása előtt </a:t>
            </a: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nézd át a megoldásokat, a neved írd fel minden oldalra (tisztázati lapra is)! Az üresen hagyott részeket és a piszkozati lapot húzd át. Az első borítólap táblázatába írd be a piszkozati/tisztázati lapok számát.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hu-HU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(A tisztázati lap a dolgozatod része, pontozható, amit írtál rá. A piszkozati lapra csak magadnak jegyzetelsz.)</a:t>
            </a:r>
          </a:p>
        </p:txBody>
      </p:sp>
    </p:spTree>
    <p:extLst>
      <p:ext uri="{BB962C8B-B14F-4D97-AF65-F5344CB8AC3E}">
        <p14:creationId xmlns:p14="http://schemas.microsoft.com/office/powerpoint/2010/main" val="34469052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áblázat 3">
            <a:extLst>
              <a:ext uri="{FF2B5EF4-FFF2-40B4-BE49-F238E27FC236}">
                <a16:creationId xmlns:a16="http://schemas.microsoft.com/office/drawing/2014/main" id="{AB718EFB-A80A-473F-9DD6-BA58D9C4FE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310943"/>
              </p:ext>
            </p:extLst>
          </p:nvPr>
        </p:nvGraphicFramePr>
        <p:xfrm>
          <a:off x="4029879" y="0"/>
          <a:ext cx="8162121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0805">
                  <a:extLst>
                    <a:ext uri="{9D8B030D-6E8A-4147-A177-3AD203B41FA5}">
                      <a16:colId xmlns:a16="http://schemas.microsoft.com/office/drawing/2014/main" val="1111175279"/>
                    </a:ext>
                  </a:extLst>
                </a:gridCol>
                <a:gridCol w="4081316">
                  <a:extLst>
                    <a:ext uri="{9D8B030D-6E8A-4147-A177-3AD203B41FA5}">
                      <a16:colId xmlns:a16="http://schemas.microsoft.com/office/drawing/2014/main" val="2223196404"/>
                    </a:ext>
                  </a:extLst>
                </a:gridCol>
              </a:tblGrid>
              <a:tr h="375288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VIZSGATÁRGY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ÍRÁSBELI FELADATSOR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7170"/>
                  </a:ext>
                </a:extLst>
              </a:tr>
              <a:tr h="1202978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Magyar nyelv és irodalom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Két független feladatsor egyenkénti kiosztással: 90, 150 perc, </a:t>
                      </a:r>
                    </a:p>
                    <a:p>
                      <a:pPr algn="l"/>
                      <a:r>
                        <a:rPr lang="hu-H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II. feladatlapban jelölni, hogy melyik feladatot választottad.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326852"/>
                  </a:ext>
                </a:extLst>
              </a:tr>
              <a:tr h="1202978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Matematika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Két független feladatsor egyenkénti kiosztással: 45, 135 perc,</a:t>
                      </a:r>
                    </a:p>
                    <a:p>
                      <a:pPr algn="l"/>
                      <a:r>
                        <a:rPr lang="hu-H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II. rész feladatlapján beírni a </a:t>
                      </a:r>
                      <a:r>
                        <a:rPr lang="hu-HU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NEM</a:t>
                      </a:r>
                      <a:r>
                        <a:rPr lang="hu-H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választott feladat sorszámát.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214966"/>
                  </a:ext>
                </a:extLst>
              </a:tr>
              <a:tr h="1202978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Történelem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Összefüggő feladatsor: 180 perc </a:t>
                      </a:r>
                    </a:p>
                    <a:p>
                      <a:pPr algn="l"/>
                      <a:r>
                        <a:rPr lang="hu-H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szöveges (kifejtendő) feladatokban jelölni, hogy melyik feladatot választottad.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763253"/>
                  </a:ext>
                </a:extLst>
              </a:tr>
              <a:tr h="925367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Angol/német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Négy független feladatlap egyenkénti kiosztással: 60, 30, 30, 60 perc,</a:t>
                      </a:r>
                    </a:p>
                    <a:p>
                      <a:pPr algn="l"/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II. és III. rész között 15 perc szünettel.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1649221"/>
                  </a:ext>
                </a:extLst>
              </a:tr>
              <a:tr h="925367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Digitális kultúra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8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Összefüggő feladatsor: 180 perc (számítógépes munka, folyamatos mentés).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549499"/>
                  </a:ext>
                </a:extLst>
              </a:tr>
              <a:tr h="375288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Biológia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Összefüggő feladatsor: 150 perc.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8827398"/>
                  </a:ext>
                </a:extLst>
              </a:tr>
              <a:tr h="647757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Földrajz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Két független feladatlap egyenkénti kiosztással: 20, 100 perc.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7258136"/>
                  </a:ext>
                </a:extLst>
              </a:tr>
            </a:tbl>
          </a:graphicData>
        </a:graphic>
      </p:graphicFrame>
      <p:sp>
        <p:nvSpPr>
          <p:cNvPr id="5" name="Téglalap 4">
            <a:extLst>
              <a:ext uri="{FF2B5EF4-FFF2-40B4-BE49-F238E27FC236}">
                <a16:creationId xmlns:a16="http://schemas.microsoft.com/office/drawing/2014/main" id="{BC82E68A-189E-4413-A038-70FC6724871A}"/>
              </a:ext>
            </a:extLst>
          </p:cNvPr>
          <p:cNvSpPr/>
          <p:nvPr/>
        </p:nvSpPr>
        <p:spPr>
          <a:xfrm>
            <a:off x="0" y="16933"/>
            <a:ext cx="2869035" cy="5912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200"/>
              </a:spcAft>
            </a:pPr>
            <a:r>
              <a:rPr lang="hu-H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Középszintű írásbeli vizsgák részei,</a:t>
            </a:r>
          </a:p>
          <a:p>
            <a:pPr lvl="0">
              <a:lnSpc>
                <a:spcPct val="115000"/>
              </a:lnSpc>
              <a:spcAft>
                <a:spcPts val="1200"/>
              </a:spcAft>
            </a:pPr>
            <a:r>
              <a:rPr lang="hu-HU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és amire figyelned kell, mielőtt beadod:</a:t>
            </a:r>
          </a:p>
        </p:txBody>
      </p:sp>
    </p:spTree>
    <p:extLst>
      <p:ext uri="{BB962C8B-B14F-4D97-AF65-F5344CB8AC3E}">
        <p14:creationId xmlns:p14="http://schemas.microsoft.com/office/powerpoint/2010/main" val="1243358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CBE340F0-7D26-4C58-A64F-4A5FBDAF97E8}"/>
              </a:ext>
            </a:extLst>
          </p:cNvPr>
          <p:cNvSpPr txBox="1"/>
          <p:nvPr/>
        </p:nvSpPr>
        <p:spPr>
          <a:xfrm>
            <a:off x="256032" y="316992"/>
            <a:ext cx="9515746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Emelt szintű írásbeli érettségi vizsgák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VIZSGABEHÍVÓ SZERINT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366098" y="1480961"/>
            <a:ext cx="2614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Magyar nyelv és irodalom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FC2CDE0C-4BEB-4EB2-8211-3C85141D9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098" y="1850293"/>
            <a:ext cx="9383434" cy="288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580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32183" y="0"/>
            <a:ext cx="11927633" cy="6321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sz="5400" b="1" u="sng" dirty="0"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Jogszabályi háttér </a:t>
            </a:r>
            <a:endParaRPr lang="hu-HU" sz="5400" dirty="0">
              <a:solidFill>
                <a:schemeClr val="accent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u-H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érettségi vizsgák törvényes lebonyolítását a következő jogszabályok szabályozzák: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hu-H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 indent="-228600" algn="just" defTabSz="9144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2011. évi CXC. törvény a nemzeti köznevelésről</a:t>
            </a:r>
          </a:p>
          <a:p>
            <a:pPr marL="228600" lvl="0" indent="-228600" algn="just" defTabSz="9144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2019. évi LXXX. törvény a szakképzésről</a:t>
            </a:r>
          </a:p>
          <a:p>
            <a:pPr marL="228600" lvl="0" indent="-228600" algn="just" defTabSz="9144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100/1997. (VI. 13.) Kormányrendelet az érettségi vizsga vizsgaszabályzatának kiadásáról</a:t>
            </a:r>
          </a:p>
          <a:p>
            <a:pPr marL="228600" lvl="0" indent="-228600" algn="just" defTabSz="9144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12/2020. (II. 7.) Kormányrendelet a szakképzésről szóló törvény végrehajtásáról</a:t>
            </a:r>
          </a:p>
          <a:p>
            <a:pPr marL="228600" lvl="0" indent="-228600" algn="just" defTabSz="9144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32/2024. (VIII. 8.) BM rendelet a 2024/2025. tanév rendjéről</a:t>
            </a:r>
            <a:endParaRPr lang="hu-HU" sz="3200" dirty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 indent="-228600" algn="just" defTabSz="9144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33/2024. (VIII. 27.) KIM rendelet a 2024/2025. tanév szakképzésben alkalmazandó rendjéről</a:t>
            </a:r>
          </a:p>
        </p:txBody>
      </p:sp>
    </p:spTree>
    <p:extLst>
      <p:ext uri="{BB962C8B-B14F-4D97-AF65-F5344CB8AC3E}">
        <p14:creationId xmlns:p14="http://schemas.microsoft.com/office/powerpoint/2010/main" val="2817038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CBE340F0-7D26-4C58-A64F-4A5FBDAF97E8}"/>
              </a:ext>
            </a:extLst>
          </p:cNvPr>
          <p:cNvSpPr txBox="1"/>
          <p:nvPr/>
        </p:nvSpPr>
        <p:spPr>
          <a:xfrm>
            <a:off x="256032" y="0"/>
            <a:ext cx="9515746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Emelt szintű írásbeli érettségi vizsgák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VIZSGABEHÍVÓ SZERINT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283827" y="3606915"/>
            <a:ext cx="1258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Történelem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32" y="4014638"/>
            <a:ext cx="8219101" cy="223456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6783"/>
            <a:ext cx="8900668" cy="2215233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256032" y="1259139"/>
            <a:ext cx="131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Matematika</a:t>
            </a:r>
          </a:p>
        </p:txBody>
      </p:sp>
    </p:spTree>
    <p:extLst>
      <p:ext uri="{BB962C8B-B14F-4D97-AF65-F5344CB8AC3E}">
        <p14:creationId xmlns:p14="http://schemas.microsoft.com/office/powerpoint/2010/main" val="3813228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214884" y="1303147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Élő idegen nyelv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72" y="1701390"/>
            <a:ext cx="10746330" cy="1580993"/>
          </a:xfrm>
          <a:prstGeom prst="rect">
            <a:avLst/>
          </a:prstGeom>
        </p:spPr>
      </p:pic>
      <p:sp>
        <p:nvSpPr>
          <p:cNvPr id="11" name="Téglalap 10"/>
          <p:cNvSpPr/>
          <p:nvPr/>
        </p:nvSpPr>
        <p:spPr>
          <a:xfrm>
            <a:off x="131072" y="58518"/>
            <a:ext cx="1052846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Emelt szintű írásbeli érettségi vizsgák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VIZSGABEHÍVÓ SZERINT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557A7911-A9B2-4D38-8371-2B5D76C70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884" y="3575618"/>
            <a:ext cx="10746330" cy="2726522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00405" y="3398286"/>
            <a:ext cx="979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Biológia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39415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>
            <a:extLst>
              <a:ext uri="{FF2B5EF4-FFF2-40B4-BE49-F238E27FC236}">
                <a16:creationId xmlns:a16="http://schemas.microsoft.com/office/drawing/2014/main" id="{491379D5-29AE-4BA8-8FEA-F0434734A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0555" y="5133547"/>
            <a:ext cx="3438878" cy="901894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6745B542-1CA1-48DC-83FF-64F159D3FA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7944" y="5349075"/>
            <a:ext cx="604881" cy="995729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E8C27750-C8D4-42DC-83B9-E633AA02C7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339"/>
            <a:ext cx="4257440" cy="5808601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FF1DBB72-A1DA-4162-B3B7-9773DE79B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996" y="173566"/>
            <a:ext cx="396274" cy="652329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07AE7743-62AE-413B-B57E-41DD0B7E7B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7277" y="3845111"/>
            <a:ext cx="798645" cy="1347333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B90586A4-34AC-4B7A-B3E9-B619D5CF62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1984" y="0"/>
            <a:ext cx="4025465" cy="5885280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D2B84DA9-6C5C-4F5D-8AC4-97F86ABDDB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28892" y="-4052"/>
            <a:ext cx="3463108" cy="502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915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73DAEBE7-BDA7-440E-8889-1F2B6B8EE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90622"/>
            <a:ext cx="5434529" cy="5062999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BFE4F3BB-8721-4413-A791-A5973DD0E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6487" y="-16933"/>
            <a:ext cx="5595113" cy="6874933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5909C0D9-D2E1-493E-9E49-0606D79D7E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56030" y="1348207"/>
            <a:ext cx="791140" cy="133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1969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07E1CC57-6520-43AD-AD9A-D34B59EE1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14488" cy="6858000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01BEB028-ABAC-4F37-A143-7B536426E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7580" y="59267"/>
            <a:ext cx="5113176" cy="6858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3303" y="4753428"/>
            <a:ext cx="408464" cy="686962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1396" y="2566864"/>
            <a:ext cx="596184" cy="100550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0794" y="1634147"/>
            <a:ext cx="727254" cy="122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6304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2DB269E6-7BFA-4797-8D6A-98BFFD6B861C}"/>
              </a:ext>
            </a:extLst>
          </p:cNvPr>
          <p:cNvSpPr/>
          <p:nvPr/>
        </p:nvSpPr>
        <p:spPr>
          <a:xfrm>
            <a:off x="212271" y="767806"/>
            <a:ext cx="11081658" cy="5153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dolgozat beadásakor </a:t>
            </a: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türelmesen várd ki a sorod, egyszerre egy vizsgázó legyen a tanári asztalnál. A többiek a helyükön várakoznak</a:t>
            </a: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hogy a dolgozatuk beadásával rájuk kerüljön a sor.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hu-HU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feladatlapodat, tisztázati- és piszkozatlapokat (csak ezeken lehet dolgozni) tedd bele a borítékba, és azt nyitva add át a felügyelő tanárnak.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hu-HU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hu-HU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hu-HU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4711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>
            <a:extLst>
              <a:ext uri="{FF2B5EF4-FFF2-40B4-BE49-F238E27FC236}">
                <a16:creationId xmlns:a16="http://schemas.microsoft.com/office/drawing/2014/main" id="{7C884090-EAC2-4682-80AB-08C86259E1BE}"/>
              </a:ext>
            </a:extLst>
          </p:cNvPr>
          <p:cNvSpPr/>
          <p:nvPr/>
        </p:nvSpPr>
        <p:spPr>
          <a:xfrm>
            <a:off x="0" y="666353"/>
            <a:ext cx="12005733" cy="2837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200"/>
              </a:spcAft>
            </a:pP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felügyelő tanár ellenőrzi </a:t>
            </a: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rovatok kitöltését és az áthúzásokat, majd a jelenlétedben leragasztja a borítékot; a jegyzék és a jegyzőkönyv megfelelő rovatába beírja a befejezés időpontját, és aláírja. </a:t>
            </a:r>
          </a:p>
          <a:p>
            <a:pPr lvl="0" algn="just">
              <a:lnSpc>
                <a:spcPct val="115000"/>
              </a:lnSpc>
              <a:spcAft>
                <a:spcPts val="1200"/>
              </a:spcAft>
            </a:pPr>
            <a:endParaRPr lang="hu-HU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200"/>
              </a:spcAft>
            </a:pPr>
            <a:r>
              <a:rPr lang="hu-H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Mindketten aláírjátok a jegyzőkönyv megfelelő oldalát!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7E79DABA-F18D-4BD8-8A2C-451389FC030B}"/>
              </a:ext>
            </a:extLst>
          </p:cNvPr>
          <p:cNvSpPr/>
          <p:nvPr/>
        </p:nvSpPr>
        <p:spPr>
          <a:xfrm>
            <a:off x="0" y="4894632"/>
            <a:ext cx="12005733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terem elhagyása után a vizsga részére elkülönített épületrészből is távoznod kell.</a:t>
            </a:r>
          </a:p>
        </p:txBody>
      </p:sp>
    </p:spTree>
    <p:extLst>
      <p:ext uri="{BB962C8B-B14F-4D97-AF65-F5344CB8AC3E}">
        <p14:creationId xmlns:p14="http://schemas.microsoft.com/office/powerpoint/2010/main" val="27774113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68574" y="722812"/>
            <a:ext cx="1164771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a felügyelő tanár </a:t>
            </a:r>
            <a:r>
              <a:rPr lang="hu-H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szabálytalanságot észlel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akkor az észrevételeit ráírja az érintett vizsgázó dolgozatára, és a vizsgázó a vizsgát folytathatja. A tényállásról a vizsga után jegyzőkönyv készül, amely majd a vizsgázó észrevételét is tartalmazza.</a:t>
            </a:r>
          </a:p>
          <a:p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szabálytalanságról a vizsgaközpont igazgatója (nálunk ez a továbbiakban az iskola igazgatója), ill. a vizsgabizottság — legkésőbb a szóbeli nyitóértekezleten — dönt.</a:t>
            </a: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(Akár teljes felfüggesztés.) </a:t>
            </a:r>
          </a:p>
          <a:p>
            <a:endParaRPr lang="hu-H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(Utólag is kiderülhet!!!)</a:t>
            </a:r>
          </a:p>
          <a:p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5123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33103" y="4925919"/>
            <a:ext cx="106592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Észrevétel kizárólag a javítási-értékelési útmutatóban foglaltaktól eltérő javítás vagy az értékelés számszaki hibája esetén tehető. (oktatas.hu)</a:t>
            </a:r>
          </a:p>
        </p:txBody>
      </p:sp>
      <p:sp>
        <p:nvSpPr>
          <p:cNvPr id="3" name="Téglalap 2"/>
          <p:cNvSpPr/>
          <p:nvPr/>
        </p:nvSpPr>
        <p:spPr>
          <a:xfrm>
            <a:off x="409303" y="93196"/>
            <a:ext cx="11617234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írásbeli dolgozatok értékelését </a:t>
            </a: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középszintűeket és az emelt szintűeket egyaránt) </a:t>
            </a:r>
            <a:r>
              <a:rPr lang="hu-H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vizsgázó megtekintheti</a:t>
            </a: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				</a:t>
            </a:r>
          </a:p>
          <a:p>
            <a:pPr lvl="0">
              <a:spcAft>
                <a:spcPts val="600"/>
              </a:spcAft>
            </a:pP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Másolat, fénykép készíthető.</a:t>
            </a:r>
          </a:p>
          <a:p>
            <a:pPr lvl="0"/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értékelésre a vizsgázó észrevételt tehet, ezt írásos beadványban az igazgatójának kell átadni. Ennek beadási határideje a megtekintést követő munkanap 16 óra. (Jogvesztő!)</a:t>
            </a:r>
          </a:p>
          <a:p>
            <a:pPr lvl="0"/>
            <a:endParaRPr lang="hu-H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Emelt színtű dolgozatokkal kapcsolatos észrevételeket továbbítjuk, a középszintű dolgozatokkal kapcsolatos észrevételek helyben kerülnek elbírálásra.</a:t>
            </a:r>
            <a:endParaRPr lang="hu-HU" sz="2800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09C5A7EC-8D08-4CE0-AEE9-3BA99D8BEEF2}"/>
              </a:ext>
            </a:extLst>
          </p:cNvPr>
          <p:cNvSpPr txBox="1"/>
          <p:nvPr/>
        </p:nvSpPr>
        <p:spPr>
          <a:xfrm>
            <a:off x="7526866" y="719667"/>
            <a:ext cx="34355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hu-HU" sz="4000" b="1" dirty="0">
                <a:solidFill>
                  <a:srgbClr val="99CB38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2026. Június 1.</a:t>
            </a:r>
          </a:p>
        </p:txBody>
      </p:sp>
    </p:spTree>
    <p:extLst>
      <p:ext uri="{BB962C8B-B14F-4D97-AF65-F5344CB8AC3E}">
        <p14:creationId xmlns:p14="http://schemas.microsoft.com/office/powerpoint/2010/main" val="16783795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 rot="16200000">
            <a:off x="-1634066" y="2460998"/>
            <a:ext cx="5665308" cy="10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hu-HU" sz="6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szóbeli vizsga</a:t>
            </a:r>
            <a:endParaRPr lang="hu-HU" sz="60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857B8156-6EC2-44F1-92B8-075315D6C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921" y="92407"/>
            <a:ext cx="8212024" cy="615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455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65B06571-6CC2-4DD1-8B87-1B4C2A4163EC}"/>
              </a:ext>
            </a:extLst>
          </p:cNvPr>
          <p:cNvSpPr/>
          <p:nvPr/>
        </p:nvSpPr>
        <p:spPr>
          <a:xfrm>
            <a:off x="59266" y="200253"/>
            <a:ext cx="12073467" cy="1578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 defTabSz="9144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érettségivel kapcsolatos fontos információk részletesen megtalálhatóak a következő helyen: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hu-HU" sz="36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www.oktatas.hu/kozneveles/erettsegi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6FE3BF27-062D-4522-A064-492949748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9016"/>
            <a:ext cx="6096000" cy="3159967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95AECA67-7099-42FD-A8C6-D4C3A1D99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0733" y="3111805"/>
            <a:ext cx="7171267" cy="2048933"/>
          </a:xfrm>
          <a:prstGeom prst="rect">
            <a:avLst/>
          </a:prstGeom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308162B8-1BF7-41C2-838D-05AD74DED821}"/>
              </a:ext>
            </a:extLst>
          </p:cNvPr>
          <p:cNvSpPr/>
          <p:nvPr/>
        </p:nvSpPr>
        <p:spPr>
          <a:xfrm>
            <a:off x="3318934" y="5160738"/>
            <a:ext cx="11870266" cy="1171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sz="28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https://www.oktatas.hu/kozneveles/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sz="28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erettsegi/erettsegi_vizsgakkal_kapcsolatos_informaciok</a:t>
            </a:r>
            <a:endParaRPr lang="hu-HU" sz="2800" b="1" u="sng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Egyenes összekötő nyíllal 7">
            <a:extLst>
              <a:ext uri="{FF2B5EF4-FFF2-40B4-BE49-F238E27FC236}">
                <a16:creationId xmlns:a16="http://schemas.microsoft.com/office/drawing/2014/main" id="{E40DCF4A-B488-4734-BED4-FF05FD449622}"/>
              </a:ext>
            </a:extLst>
          </p:cNvPr>
          <p:cNvCxnSpPr/>
          <p:nvPr/>
        </p:nvCxnSpPr>
        <p:spPr>
          <a:xfrm flipH="1">
            <a:off x="1828800" y="2087592"/>
            <a:ext cx="577970" cy="53483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Egyenes összekötő nyíllal 8">
            <a:extLst>
              <a:ext uri="{FF2B5EF4-FFF2-40B4-BE49-F238E27FC236}">
                <a16:creationId xmlns:a16="http://schemas.microsoft.com/office/drawing/2014/main" id="{3B9D19EF-3AD2-4E69-8C7B-9F0571EE29A0}"/>
              </a:ext>
            </a:extLst>
          </p:cNvPr>
          <p:cNvCxnSpPr/>
          <p:nvPr/>
        </p:nvCxnSpPr>
        <p:spPr>
          <a:xfrm flipH="1">
            <a:off x="7016630" y="3334015"/>
            <a:ext cx="577970" cy="53483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329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4171" y="231059"/>
            <a:ext cx="3606052" cy="7434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4000" b="1" u="sng" dirty="0">
                <a:solidFill>
                  <a:schemeClr val="accent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szóbeli vizsga</a:t>
            </a:r>
            <a:endParaRPr lang="hu-HU" sz="4000" dirty="0">
              <a:solidFill>
                <a:schemeClr val="accent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74171" y="1228642"/>
            <a:ext cx="11451771" cy="7449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 valakinek az írásbeli dolgozata eléri a 12%-t, akkor abból a tárgyból szóbeli vizsgát is tesz.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(12 % alatti írásbeli dolgozat sajnos elégtelen, nincs szóbeli  vizsga.)</a:t>
            </a:r>
          </a:p>
          <a:p>
            <a:pPr lvl="0" algn="just">
              <a:spcAft>
                <a:spcPts val="1000"/>
              </a:spcAft>
            </a:pPr>
            <a:r>
              <a:rPr lang="hu-H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Matematikából és digitális kultúrából a 25%-t elért dolgozat megkapja a megfelelő minősítést. (középszint)</a:t>
            </a:r>
          </a:p>
          <a:p>
            <a:pPr lvl="0" algn="just">
              <a:spcAft>
                <a:spcPts val="1000"/>
              </a:spcAft>
            </a:pPr>
            <a:r>
              <a:rPr lang="hu-HU" sz="20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0-11% elégtelen, 12-24% szóbeli, 25-39% elégséges, 40-59% közepes, 60-79% jó, 80-100% jeles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hu-HU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hu-HU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hu-HU" sz="3600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hu-HU" sz="2800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6774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47807" y="437888"/>
            <a:ext cx="3606052" cy="7434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4000" b="1" u="sng" dirty="0">
                <a:solidFill>
                  <a:schemeClr val="accent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szóbeli vizsga</a:t>
            </a:r>
            <a:endParaRPr lang="hu-HU" sz="4000" dirty="0">
              <a:solidFill>
                <a:schemeClr val="accent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247807" y="1355872"/>
            <a:ext cx="11451771" cy="5025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szóbeli vizsgáztatás </a:t>
            </a:r>
            <a:r>
              <a:rPr lang="hu-H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reggel 8 óra </a:t>
            </a:r>
            <a:r>
              <a:rPr lang="hu-H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előtt nem kezdhető el (még a tételek kihúzásával sem), és nem tarthat tovább </a:t>
            </a:r>
            <a:r>
              <a:rPr lang="hu-H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 óránál</a:t>
            </a:r>
            <a:r>
              <a:rPr lang="hu-H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A vizsgacsoport legfeljebb 6 főből állhat. A vizsgázónak minden felelet előtt legalább </a:t>
            </a:r>
            <a:r>
              <a:rPr lang="hu-H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 perc </a:t>
            </a:r>
            <a:r>
              <a:rPr lang="hu-H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gondolkodási időt kell kapnia (póttétel esetén 20 percet).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 idegen nyelvi szóbeli vizsgán nincs felkészülési idő.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szóbeli vizsgára a vizsgázónak csak tollat kell hoznia, minden segédeszközt a vizsgaközpont bocsát a rendelkezésére.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(Kivéve, ha matematikából van szóbeli vizsgád.)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Megjelenés ünnepi öltözetben. (És hangulatban.)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B7A262DE-8435-4AC9-9CD1-848144DFE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230" y="4813163"/>
            <a:ext cx="1377929" cy="137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2332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82081" y="693994"/>
            <a:ext cx="11031893" cy="592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vizsgaterembe érkező vizsgázó először menjen a bizottság asztalához, </a:t>
            </a:r>
            <a:r>
              <a:rPr lang="hu-HU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köszönjön </a:t>
            </a: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 elnöknek és a tanároknak, és a kapott utasítás szerint </a:t>
            </a:r>
            <a:r>
              <a:rPr lang="hu-HU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húzzon</a:t>
            </a: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tételt.</a:t>
            </a: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tétel számát azonnal, hangosan mondja be az elnöknek és a vizsgáztató tanárnak. Ezután vegye magához a tétel kidolgozásához igénybe vehető segédeszközöket.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hu-HU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szóbeli vizsga beosztását </a:t>
            </a: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vizsga elnöke fogja közölni a tájékoztató értekezleten. </a:t>
            </a:r>
            <a:r>
              <a:rPr lang="hu-HU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(lsd. vizsgabehívó) </a:t>
            </a: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vizsgázó a szóbeli vizsga alatt csak engedéllyel és legfeljebb két felelet között hagyhatja el a termet, abban az esetben, ha még nem húzta ki a következő tételét.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hu-HU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318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285960"/>
            <a:ext cx="11358465" cy="6087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szóbeli vizsgán a vizsgázónak szabadon, önállóan beszélve kell a tételben kapott feladatot megoldania. A vizsgabizottság tagjai (pl. a kérdező tanár) csak akkor szólhatnak közbe, ha a vizsgázó súlyosan téved, vagy ha elakad. Egy felelet időtartama középszinten legfeljebb 15 perc lehet. A vizsgázónak hangosan, valamennyi vizsgabizottsági tag számára hallhatóan kell beszélnie.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hu-H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a vizsgázó a húzott tétel anyagából </a:t>
            </a:r>
            <a:r>
              <a:rPr lang="hu-H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teljes tájékozatlanság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 árul el, azaz feleletének értékelése nem éri el a szóbeli vizsgarészre adható összes pontszám </a:t>
            </a:r>
            <a:r>
              <a:rPr lang="hu-H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12%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-át, az elnök egy alkalommal </a:t>
            </a:r>
            <a:r>
              <a:rPr lang="hu-H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póttétel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húzat vele. </a:t>
            </a:r>
            <a:endParaRPr lang="hu-HU" sz="2400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szóbeli érettségi vizsgával kapcsolatos esetleges </a:t>
            </a:r>
            <a:r>
              <a:rPr lang="hu-H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észrevételeke</a:t>
            </a:r>
            <a:r>
              <a:rPr lang="hu-H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 a vizsga napján, a vizsgaközpont érettségi szervezéssel megbízott munkatársánál lehet írásban megtenni.</a:t>
            </a:r>
            <a:endParaRPr lang="hu-H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defTabSz="914400">
              <a:spcAft>
                <a:spcPts val="600"/>
              </a:spcAft>
            </a:pPr>
            <a:r>
              <a:rPr lang="hu-H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https://www.oktatas.hu/kozneveles/erettsegi/altalanos_tajekoztatas/vizsgabizottsag_dontese_elleni_kerelem</a:t>
            </a:r>
            <a:r>
              <a:rPr lang="hu-H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hu-H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1737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379962" y="559319"/>
            <a:ext cx="112527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Szóbeli vizsgák időpontjai: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482598" y="4368398"/>
            <a:ext cx="1142158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Balatonboglár, Szabadság utca 41.</a:t>
            </a:r>
          </a:p>
          <a:p>
            <a:pPr algn="ctr"/>
            <a:r>
              <a:rPr lang="hu-HU" sz="6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A/1-s terem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A77AC28-F04F-4523-8C5E-23F9B2DF3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0851" y="1788458"/>
            <a:ext cx="4818777" cy="2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6454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D78058FE-DD09-46EA-8B23-0E2FDF157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754" y="532566"/>
            <a:ext cx="4804045" cy="551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6154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45909" y="324498"/>
            <a:ext cx="8263929" cy="4216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Köszönöm a figyelmet!</a:t>
            </a:r>
          </a:p>
          <a:p>
            <a:r>
              <a:rPr lang="hu-H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EREDMÉNYES VIZSGÁZÁST</a:t>
            </a:r>
          </a:p>
          <a:p>
            <a:r>
              <a:rPr lang="hu-H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KÍVÁNUNK MINDENKINEK!</a:t>
            </a:r>
          </a:p>
          <a:p>
            <a:endParaRPr lang="hu-H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66" y="3166133"/>
            <a:ext cx="3414387" cy="3107092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1AA90E31-E38A-4058-8F58-5AEBDBD29FA4}"/>
              </a:ext>
            </a:extLst>
          </p:cNvPr>
          <p:cNvSpPr txBox="1"/>
          <p:nvPr/>
        </p:nvSpPr>
        <p:spPr>
          <a:xfrm>
            <a:off x="84666" y="6273225"/>
            <a:ext cx="12022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u-HU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(Kéz és lábtörést inkább nem kívánok, eddig is mindig elintézte valaki!)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9B599EC5-E0B9-4560-AD54-345D8014E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1571" y="2302907"/>
            <a:ext cx="4072714" cy="3785652"/>
          </a:xfrm>
          <a:prstGeom prst="rect">
            <a:avLst/>
          </a:prstGeom>
        </p:spPr>
      </p:pic>
      <p:sp>
        <p:nvSpPr>
          <p:cNvPr id="7" name="Nyíl: lefelé mutató 6">
            <a:extLst>
              <a:ext uri="{FF2B5EF4-FFF2-40B4-BE49-F238E27FC236}">
                <a16:creationId xmlns:a16="http://schemas.microsoft.com/office/drawing/2014/main" id="{6A83A0EB-A005-4875-B0D3-684FFA3F15BE}"/>
              </a:ext>
            </a:extLst>
          </p:cNvPr>
          <p:cNvSpPr/>
          <p:nvPr/>
        </p:nvSpPr>
        <p:spPr>
          <a:xfrm>
            <a:off x="1162484" y="2313157"/>
            <a:ext cx="1083733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8" name="Nyíl: lefelé mutató 7">
            <a:extLst>
              <a:ext uri="{FF2B5EF4-FFF2-40B4-BE49-F238E27FC236}">
                <a16:creationId xmlns:a16="http://schemas.microsoft.com/office/drawing/2014/main" id="{2407CAF0-3B6B-4516-B327-751D18B6A63A}"/>
              </a:ext>
            </a:extLst>
          </p:cNvPr>
          <p:cNvSpPr/>
          <p:nvPr/>
        </p:nvSpPr>
        <p:spPr>
          <a:xfrm rot="18059344">
            <a:off x="6612078" y="2452270"/>
            <a:ext cx="1083733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641B2C55-CDF0-4E7E-B408-8CE23D021DAD}"/>
              </a:ext>
            </a:extLst>
          </p:cNvPr>
          <p:cNvSpPr txBox="1"/>
          <p:nvPr/>
        </p:nvSpPr>
        <p:spPr>
          <a:xfrm>
            <a:off x="9222625" y="5903893"/>
            <a:ext cx="2550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Ez pont egy hamisítvány!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3A316798-68D3-4403-9B8D-C33965D88048}"/>
              </a:ext>
            </a:extLst>
          </p:cNvPr>
          <p:cNvSpPr txBox="1"/>
          <p:nvPr/>
        </p:nvSpPr>
        <p:spPr>
          <a:xfrm>
            <a:off x="43362" y="2796801"/>
            <a:ext cx="3275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12.G, 13.A, 13.HBS és 13.ESZÉ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EB16AF70-1B90-44C6-8833-18BEE05813D8}"/>
              </a:ext>
            </a:extLst>
          </p:cNvPr>
          <p:cNvSpPr txBox="1"/>
          <p:nvPr/>
        </p:nvSpPr>
        <p:spPr>
          <a:xfrm>
            <a:off x="9136519" y="1769409"/>
            <a:ext cx="1672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12.A és 12.HBS</a:t>
            </a:r>
          </a:p>
        </p:txBody>
      </p:sp>
    </p:spTree>
    <p:extLst>
      <p:ext uri="{BB962C8B-B14F-4D97-AF65-F5344CB8AC3E}">
        <p14:creationId xmlns:p14="http://schemas.microsoft.com/office/powerpoint/2010/main" val="4080365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96416" y="547583"/>
            <a:ext cx="11999167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vizsgázók, azaz TI, az érettségi vizsga minden eseményére, az írásbeli vizsgára és a szóbeli vizsgára is </a:t>
            </a:r>
            <a:r>
              <a:rPr lang="hu-H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megfelelő öltözetben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jöttök. </a:t>
            </a:r>
          </a:p>
          <a:p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érettségi vizsgáról (írásbeliről, szóbeliről) </a:t>
            </a:r>
            <a:r>
              <a:rPr lang="hu-H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elkésni nem lehet!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Úgy indulj el, hogy legalább </a:t>
            </a:r>
            <a:r>
              <a:rPr lang="hu-H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perccel a vizsga</a:t>
            </a:r>
            <a:r>
              <a:rPr lang="hu-H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kihirdetett időpontja </a:t>
            </a:r>
            <a:r>
              <a:rPr lang="hu-H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előtt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vizsga helyszínén legyél. Nem indokolhat késést sem közlekedési akadály, sem bármilyen személyes mulasztás vagy gondatlanság (csak egészen kivételes esemény, pl. természeti katasztrófa, árvíz, közlekedési sztrájk, járványügyi helyzet, stb.). </a:t>
            </a:r>
          </a:p>
          <a:p>
            <a:endParaRPr lang="hu-HU" sz="28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 ilyen előfordul, jelezni kell !</a:t>
            </a:r>
          </a:p>
          <a:p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050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84BDF89F-C30A-4CE4-A05F-FA8FD5BD8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267" y="736601"/>
            <a:ext cx="9013269" cy="502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442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 rot="16200000">
            <a:off x="-2001849" y="2604352"/>
            <a:ext cx="54999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sz="5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 írásbeli vizsga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7AE99F39-01E8-4085-853A-4B8D2BDCE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028" y="698952"/>
            <a:ext cx="2840733" cy="2290914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DA210159-627E-4714-8F11-23561B560E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3234" y="3198349"/>
            <a:ext cx="2648320" cy="2829320"/>
          </a:xfrm>
          <a:prstGeom prst="rect">
            <a:avLst/>
          </a:prstGeom>
        </p:spPr>
      </p:pic>
      <p:pic>
        <p:nvPicPr>
          <p:cNvPr id="2" name="Kép 1">
            <a:extLst>
              <a:ext uri="{FF2B5EF4-FFF2-40B4-BE49-F238E27FC236}">
                <a16:creationId xmlns:a16="http://schemas.microsoft.com/office/drawing/2014/main" id="{40AB08B6-1F74-41EE-A02E-16DF91FD75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0845" y="50800"/>
            <a:ext cx="5998886" cy="549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549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76808" y="129973"/>
            <a:ext cx="11915192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4400" b="1" u="sng" dirty="0">
                <a:solidFill>
                  <a:schemeClr val="accent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 írásbeli vizsga</a:t>
            </a:r>
          </a:p>
          <a:p>
            <a:endParaRPr lang="hu-H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hu-H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írásbeli vizsgára magaddal kell hoznod</a:t>
            </a:r>
            <a:r>
              <a:rPr lang="hu-H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hu-HU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személyazonosságot igazoló dokumentum </a:t>
            </a:r>
            <a:r>
              <a:rPr lang="hu-H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(személyazonosító igazolvány, vezetői engedély), vizsgabehívó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hu-HU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EMELT</a:t>
            </a:r>
            <a:r>
              <a:rPr lang="hu-H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érettségi vizsgán különösen fontos!</a:t>
            </a:r>
            <a:endParaRPr lang="hu-HU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u-H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legalább </a:t>
            </a:r>
            <a:r>
              <a:rPr lang="hu-H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db kék golyóstoll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u-H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vizsgaszabályzatban engedélyezett eszközök (lsd. később)</a:t>
            </a:r>
          </a:p>
          <a:p>
            <a:pPr marL="342900" lvl="0" indent="-342900"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hu-H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étel, ital hozható korlátozott mennyiségben</a:t>
            </a:r>
          </a:p>
          <a:p>
            <a:pPr algn="just">
              <a:spcAft>
                <a:spcPts val="0"/>
              </a:spcAft>
            </a:pPr>
            <a:r>
              <a:rPr lang="hu-H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mobiltelefon(jaida)t, (okos)óráidat és egyéb használati tárgyaidat a terem egyik sarkában kijelölt helyen kell tárolnod.</a:t>
            </a:r>
          </a:p>
          <a:p>
            <a:endParaRPr lang="hu-H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09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7CF8063B-FFA5-41E4-9E80-BC6E5EA268D6}"/>
              </a:ext>
            </a:extLst>
          </p:cNvPr>
          <p:cNvSpPr txBox="1"/>
          <p:nvPr/>
        </p:nvSpPr>
        <p:spPr>
          <a:xfrm rot="5400000">
            <a:off x="8206005" y="2677831"/>
            <a:ext cx="44332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b="1" u="sng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Vizsgabehívó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E5A80104-8C5C-4E82-8BF5-9E2840392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6322" y="2973869"/>
            <a:ext cx="1412103" cy="2382253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1DC1B982-1E07-4BA4-B2BC-09FBA6986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11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328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7CF8063B-FFA5-41E4-9E80-BC6E5EA268D6}"/>
              </a:ext>
            </a:extLst>
          </p:cNvPr>
          <p:cNvSpPr txBox="1"/>
          <p:nvPr/>
        </p:nvSpPr>
        <p:spPr>
          <a:xfrm rot="5400000">
            <a:off x="8206005" y="2677831"/>
            <a:ext cx="44332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b="1" u="sng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Vizsgabehívó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E5A80104-8C5C-4E82-8BF5-9E2840392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4260" y="4109823"/>
            <a:ext cx="1232531" cy="2079310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AD07C2A0-CB4B-468F-811A-D9DE378B10A5}"/>
              </a:ext>
            </a:extLst>
          </p:cNvPr>
          <p:cNvSpPr txBox="1"/>
          <p:nvPr/>
        </p:nvSpPr>
        <p:spPr>
          <a:xfrm>
            <a:off x="7890933" y="1524000"/>
            <a:ext cx="12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Emelt szint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366CABAC-A2B4-4D98-9977-30228C9A1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194" y="0"/>
            <a:ext cx="68122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00999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ív">
  <a:themeElements>
    <a:clrScheme name="Kék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ktív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Retrospektív">
  <a:themeElements>
    <a:clrScheme name="Kék melegség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ktív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1857</Words>
  <Application>Microsoft Office PowerPoint</Application>
  <PresentationFormat>Szélesvásznú</PresentationFormat>
  <Paragraphs>249</Paragraphs>
  <Slides>36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3</vt:i4>
      </vt:variant>
      <vt:variant>
        <vt:lpstr>Diacímek</vt:lpstr>
      </vt:variant>
      <vt:variant>
        <vt:i4>36</vt:i4>
      </vt:variant>
    </vt:vector>
  </HeadingPairs>
  <TitlesOfParts>
    <vt:vector size="46" baseType="lpstr">
      <vt:lpstr>Arial</vt:lpstr>
      <vt:lpstr>Calibri</vt:lpstr>
      <vt:lpstr>Calibri Light</vt:lpstr>
      <vt:lpstr>Symbol</vt:lpstr>
      <vt:lpstr>Telegraf Bold</vt:lpstr>
      <vt:lpstr>Telegraf Heavy</vt:lpstr>
      <vt:lpstr>Times New Roman</vt:lpstr>
      <vt:lpstr>Retrospektív</vt:lpstr>
      <vt:lpstr>Office Theme</vt:lpstr>
      <vt:lpstr>1_Retrospektív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ÉRETTSÉGI 2017</dc:title>
  <dc:creator>Tanár</dc:creator>
  <cp:lastModifiedBy> </cp:lastModifiedBy>
  <cp:revision>146</cp:revision>
  <dcterms:created xsi:type="dcterms:W3CDTF">2017-04-03T10:41:55Z</dcterms:created>
  <dcterms:modified xsi:type="dcterms:W3CDTF">2026-04-27T13:02:25Z</dcterms:modified>
</cp:coreProperties>
</file>