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  <p:sldMasterId id="2147483795" r:id="rId2"/>
  </p:sldMasterIdLst>
  <p:sldIdLst>
    <p:sldId id="291" r:id="rId3"/>
    <p:sldId id="257" r:id="rId4"/>
    <p:sldId id="292" r:id="rId5"/>
    <p:sldId id="258" r:id="rId6"/>
    <p:sldId id="296" r:id="rId7"/>
    <p:sldId id="284" r:id="rId8"/>
    <p:sldId id="259" r:id="rId9"/>
    <p:sldId id="290" r:id="rId10"/>
    <p:sldId id="293" r:id="rId11"/>
    <p:sldId id="261" r:id="rId12"/>
    <p:sldId id="265" r:id="rId13"/>
    <p:sldId id="295" r:id="rId14"/>
    <p:sldId id="269" r:id="rId15"/>
    <p:sldId id="283" r:id="rId16"/>
    <p:sldId id="271" r:id="rId17"/>
    <p:sldId id="294" r:id="rId18"/>
    <p:sldId id="281" r:id="rId19"/>
    <p:sldId id="282" r:id="rId20"/>
    <p:sldId id="279" r:id="rId21"/>
    <p:sldId id="262" r:id="rId22"/>
    <p:sldId id="263" r:id="rId23"/>
    <p:sldId id="289" r:id="rId24"/>
    <p:sldId id="285" r:id="rId25"/>
    <p:sldId id="264" r:id="rId26"/>
    <p:sldId id="286" r:id="rId27"/>
    <p:sldId id="266" r:id="rId28"/>
    <p:sldId id="267" r:id="rId29"/>
    <p:sldId id="268" r:id="rId30"/>
    <p:sldId id="274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3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8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5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2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2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1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3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1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90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1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97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5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16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1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4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16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oktatas.hu/kozneveles/erettsegi/erettsegi_vizsgakkal_kapcsolatos_informacio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7BBFD2-B63F-4583-8461-AF47ED397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8800" dirty="0"/>
              <a:t>ÉRETTSÉGI VIZSGA 2024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9BF4A3-41DE-4029-A459-5DB118E39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7200" dirty="0"/>
              <a:t>Fontos tudnivalók</a:t>
            </a:r>
          </a:p>
        </p:txBody>
      </p:sp>
    </p:spTree>
    <p:extLst>
      <p:ext uri="{BB962C8B-B14F-4D97-AF65-F5344CB8AC3E}">
        <p14:creationId xmlns:p14="http://schemas.microsoft.com/office/powerpoint/2010/main" val="52864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068" y="448734"/>
            <a:ext cx="11750351" cy="649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dolgozat megkezdése előtt hallgasd meg a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tájékoztatóját.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(boríték, időtartam, a dolgozatok megtekintésének ideje a táblán)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Olvasd el 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„Fontos tudnivalók”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című részt 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(lsd. később)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minden oldalára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(az utolsóra is!!!) írd fel a neved!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valamit elrontottál, egyértelműen - a hibás részt áthúzva - jelezd!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</a:t>
            </a:r>
            <a:r>
              <a:rPr lang="hu-H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hibajavító!!!</a:t>
            </a:r>
          </a:p>
          <a:p>
            <a:pPr lvl="0"/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D258112-0831-4BB3-A5C2-48827CF5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6" y="960193"/>
            <a:ext cx="8138771" cy="393849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2F33C1C-3049-46C1-8CFA-DFB45CA3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5" y="4898692"/>
            <a:ext cx="8138772" cy="8805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4AAA1C-1292-48DB-BF7D-E3D41700F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0"/>
            <a:ext cx="2667000" cy="223079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Itt még segédeszköz is használható!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A414AB8-93E5-4F0F-924F-F2CD6AA9D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733" y="4271753"/>
            <a:ext cx="365254" cy="6161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782" y="3353354"/>
            <a:ext cx="365254" cy="61619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8018146-2B4E-44AD-AC30-690C9DF44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758" y="2499484"/>
            <a:ext cx="319301" cy="53866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2697CFD-2F7A-4557-84C4-8E1875334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835" y="2460945"/>
            <a:ext cx="365792" cy="61574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1D33633-37D9-42C8-995A-76048B6CF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733" y="5030851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6431" y="155427"/>
            <a:ext cx="1178880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szöveges adatok tárolására és megjelenítésére nem alkalmas zsebszámológép, függvénytáblázat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(akár több is),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vonalzó, szögmérő, ceruza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(csak ábra)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 állami tankönyvfejlesztésért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és kiadásért felelős szerv által kiadott, kronológiai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adattáblázatot nem tartalmazó középiskolai történelmi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atlasz</a:t>
            </a: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11788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7BDD13-4EF4-4EFE-B4DE-C01A676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76517" y="823831"/>
            <a:ext cx="1629052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Angol/német/francia nyelv: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nyomtatott szótár (IV.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Földrajz: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középiskolai földrajzi atlasz, szöveges adatok tárolására és megjelenítésére nem alkalmas zsebszámológép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 (II.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11507" y="0"/>
            <a:ext cx="66180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Írásbeli érettségi vizsgák időpontjai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0" y="1185209"/>
          <a:ext cx="12192000" cy="422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3739046929"/>
                    </a:ext>
                  </a:extLst>
                </a:gridCol>
                <a:gridCol w="1259839">
                  <a:extLst>
                    <a:ext uri="{9D8B030D-6E8A-4147-A177-3AD203B41FA5}">
                      <a16:colId xmlns:a16="http://schemas.microsoft.com/office/drawing/2014/main" val="687160914"/>
                    </a:ext>
                  </a:extLst>
                </a:gridCol>
                <a:gridCol w="5759150">
                  <a:extLst>
                    <a:ext uri="{9D8B030D-6E8A-4147-A177-3AD203B41FA5}">
                      <a16:colId xmlns:a16="http://schemas.microsoft.com/office/drawing/2014/main" val="365194866"/>
                    </a:ext>
                  </a:extLst>
                </a:gridCol>
                <a:gridCol w="3141010">
                  <a:extLst>
                    <a:ext uri="{9D8B030D-6E8A-4147-A177-3AD203B41FA5}">
                      <a16:colId xmlns:a16="http://schemas.microsoft.com/office/drawing/2014/main" val="3227555695"/>
                    </a:ext>
                  </a:extLst>
                </a:gridCol>
              </a:tblGrid>
              <a:tr h="297070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HELYSZÍN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0899"/>
                  </a:ext>
                </a:extLst>
              </a:tr>
              <a:tr h="645085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május 6.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nyelv és irodalom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épület 1-2-3-4-es terem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2333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május 7.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 épület 1-2-3-4-es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2494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május 8.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 épület 1-2-3-4-es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657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május 9.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 épület 1-2-3-4-es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36362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május 10.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136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május 16.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5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7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950" y="255498"/>
            <a:ext cx="11395787" cy="539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termet csak nagyon indokolt esetben hagyd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(az első 60 percben nem ajánlott)! A dolgozatodat add le a felügyelő tanárnak, aki rávezeti arra a kimenetel és a visszajövetel időpontját.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leadása előtt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nézd át a megoldásokat, a neved írd fel minden oldalra (tisztázati lapra is)! Az üresen hagyott részeket és a piszkozati lapot húzd át. Az első borítólap táblázatába írd be a piszkozati/tisztázati lapok számát.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tisztázati lap a dolgozatod része, pontozható, amit írtál rá. A piszkozati lapra csak magadnak jegyzetelsz.)</a:t>
            </a:r>
          </a:p>
        </p:txBody>
      </p:sp>
    </p:spTree>
    <p:extLst>
      <p:ext uri="{BB962C8B-B14F-4D97-AF65-F5344CB8AC3E}">
        <p14:creationId xmlns:p14="http://schemas.microsoft.com/office/powerpoint/2010/main" val="344690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B718EFB-A80A-473F-9DD6-BA58D9C4F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82180"/>
              </p:ext>
            </p:extLst>
          </p:nvPr>
        </p:nvGraphicFramePr>
        <p:xfrm>
          <a:off x="1735921" y="753533"/>
          <a:ext cx="81280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111752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319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FELADATSOR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90, 150 perc,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feladatlapban jelölni, hogy melyik feladatot választottad.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2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45, 135 perc,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rész feladatlapján beírni a 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választott feladat sorszámát.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1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180 perc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szöveges (kifejtendő) feladatokban jelölni, hogy melyik feladatot választottad.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Angol/német/francia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Négy független feladatlap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60, 30, 30, 60 perc,</a:t>
                      </a:r>
                    </a:p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és III. rész között 15 perc szünettel.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4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feladatlap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20, 100 perc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25813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BC82E68A-189E-4413-A038-70FC6724871A}"/>
              </a:ext>
            </a:extLst>
          </p:cNvPr>
          <p:cNvSpPr/>
          <p:nvPr/>
        </p:nvSpPr>
        <p:spPr>
          <a:xfrm>
            <a:off x="0" y="16933"/>
            <a:ext cx="58736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Amire figyelned kell, mielőtt beadod:</a:t>
            </a:r>
          </a:p>
        </p:txBody>
      </p:sp>
    </p:spTree>
    <p:extLst>
      <p:ext uri="{BB962C8B-B14F-4D97-AF65-F5344CB8AC3E}">
        <p14:creationId xmlns:p14="http://schemas.microsoft.com/office/powerpoint/2010/main" val="124335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C8C8B35-AA97-4379-BEFF-AE677985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52" y="537829"/>
            <a:ext cx="4005941" cy="550737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2356698-AE18-4FAE-A60C-8B2AF728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5" y="382954"/>
            <a:ext cx="3900965" cy="581827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91" y="1929977"/>
            <a:ext cx="330110" cy="55518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617" y="4121825"/>
            <a:ext cx="799740" cy="134501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BF79476-12FA-4B47-B8AA-15C128C9F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013" y="211665"/>
            <a:ext cx="396274" cy="6523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BA85DB0-AC37-423C-98D0-C800E390C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969" y="682292"/>
            <a:ext cx="3841426" cy="53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449BDBB-8ABF-4651-9AAB-65A876A0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518"/>
            <a:ext cx="4444134" cy="62217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5FA756D-10C5-4EDC-924E-ED44DDBD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8" y="0"/>
            <a:ext cx="4444135" cy="62231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564" y="4160761"/>
            <a:ext cx="408464" cy="6869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06" y="1154065"/>
            <a:ext cx="727254" cy="122310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042" y="5377798"/>
            <a:ext cx="596184" cy="10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DB269E6-7BFA-4797-8D6A-98BFFD6B861C}"/>
              </a:ext>
            </a:extLst>
          </p:cNvPr>
          <p:cNvSpPr/>
          <p:nvPr/>
        </p:nvSpPr>
        <p:spPr>
          <a:xfrm>
            <a:off x="212271" y="767806"/>
            <a:ext cx="11081658" cy="515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dolgozat beadásakor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türelmesen várd ki a sorod, egyszerre egy vizsgázó legyen a tanári asztalnál. A többiek a helyükön várakoznak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 dolgozatuk beadásával rájuk kerüljön a sor.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feladatlapodat, tisztázati- és piszkozatlapokat (csak ezeken lehet dolgozni) tedd bele a borítékba, és azt nyitva add át a felügyelő tanárnak.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183" y="0"/>
            <a:ext cx="11927633" cy="622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Jogszabályi háttér </a:t>
            </a:r>
            <a:endParaRPr lang="hu-HU" sz="54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 vizsgák törvényes lebonyolítását a következő jogszabályok szabályozzák: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évi CXC. törvény a nemzeti köznevelésről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évi LXXX. törvény a szakképzésről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100/1997. (VI. 13.) Kormányrendelet az érettségi vizsga vizsgaszabályzatának kiadásáról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12/2020. (II. 7.) Korm. rendelet a szakképzésről szóló törvény végrehajtásáról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30/2023. (VIII. 22.) BM rendelet a 2023/2024. tanév rendjéről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7/2023. (VIII. 24.) KIM rendelet a 2023/2024. tanév szakképzésben alkalmazandó rendjéről (új szabályozó)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3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C884090-EAC2-4682-80AB-08C86259E1BE}"/>
              </a:ext>
            </a:extLst>
          </p:cNvPr>
          <p:cNvSpPr/>
          <p:nvPr/>
        </p:nvSpPr>
        <p:spPr>
          <a:xfrm>
            <a:off x="0" y="666353"/>
            <a:ext cx="12005733" cy="28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ellenőrzi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 kitöltését és az áthúzásokat, majd a jelenlétedben leragasztja a borítékot; a jegyzék és a jegyzőkönyv megfelelő rovatába beírja a befejezés időpontját, és aláírja. 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hu-H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Mindketten aláírjátok a jegyzőkönyv megfelelő oldalát!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79DABA-F18D-4BD8-8A2C-451389FC030B}"/>
              </a:ext>
            </a:extLst>
          </p:cNvPr>
          <p:cNvSpPr/>
          <p:nvPr/>
        </p:nvSpPr>
        <p:spPr>
          <a:xfrm>
            <a:off x="0" y="4894632"/>
            <a:ext cx="1200573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terem elhagyása után a vizsga részére elkülönített épületrészből is távoznod kell.</a:t>
            </a:r>
          </a:p>
        </p:txBody>
      </p:sp>
    </p:spTree>
    <p:extLst>
      <p:ext uri="{BB962C8B-B14F-4D97-AF65-F5344CB8AC3E}">
        <p14:creationId xmlns:p14="http://schemas.microsoft.com/office/powerpoint/2010/main" val="277741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8574" y="722812"/>
            <a:ext cx="11647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felügyelő tanár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szabálytalanságot észlel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az észrevételeit ráírja az érintett vizsgázó dolgozatára, és a vizsgázó a vizsgát folytathatja. A tényállásról a vizsga után jegyzőkönyv készül, amely majd a vizsgázó észrevételét is tartalmazza.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szabálytalanságról a vizsgaközpont igazgatója (nálunk ez a továbbiakban az iskola igazgatója), ill. a vizsgabizottság — legkésőbb a szóbeli nyitóértekezleten — dönt.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(Akár teljes felfüggesztés.) 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(Utólag is kiderülhet!!!)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1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3103" y="4925919"/>
            <a:ext cx="10659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Észrevétel kizárólag a javítási-értékelési útmutatóban foglaltaktól eltérő javítás vagy az értékelés számszaki hibája esetén tehető. (oktatas.hu)</a:t>
            </a:r>
          </a:p>
        </p:txBody>
      </p:sp>
      <p:sp>
        <p:nvSpPr>
          <p:cNvPr id="3" name="Téglalap 2"/>
          <p:cNvSpPr/>
          <p:nvPr/>
        </p:nvSpPr>
        <p:spPr>
          <a:xfrm>
            <a:off x="409303" y="93196"/>
            <a:ext cx="116172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dolgozatok értékelését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középszintűeket és az emelt szintűeket egyaránt)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vizsgázó megtekintheti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Másolat, fénykép készíthető.</a:t>
            </a: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értékelésre a vizsgázó észrevételt tehet, ezt írásos beadványban az igazgatójának kell átadni. Ennek beadási határideje a megtekintést követő munkanap 16 óra. (Jogvesztő!)</a:t>
            </a:r>
          </a:p>
          <a:p>
            <a:pPr lvl="0"/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színtű dolgozatokkal kapcsolatos észrevételeket továbbítjuk, a középszintű dolgozatokkal kapcsolatos észrevételek helyben kerülnek elbírálásra.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9C5A7EC-8D08-4CE0-AEE9-3BA99D8BEEF2}"/>
              </a:ext>
            </a:extLst>
          </p:cNvPr>
          <p:cNvSpPr txBox="1"/>
          <p:nvPr/>
        </p:nvSpPr>
        <p:spPr>
          <a:xfrm>
            <a:off x="7526866" y="719667"/>
            <a:ext cx="33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4000" b="1">
                <a:solidFill>
                  <a:srgbClr val="99CB3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június 3.</a:t>
            </a:r>
            <a:endParaRPr lang="hu-HU" sz="4000" b="1" dirty="0">
              <a:solidFill>
                <a:srgbClr val="99CB3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7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1634066" y="2460998"/>
            <a:ext cx="566530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6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C5BD31-B84D-462C-A211-93E4AE70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96" y="647312"/>
            <a:ext cx="5611008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4171" y="231059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4171" y="1228642"/>
            <a:ext cx="11451771" cy="744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valakinek az írásbeli dolgozata eléri a 12%-t, akkor abból a tárgyból szóbeli vizsgát is tesz.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(12 % alatti írásbeli dolgozat sajnos elégtelen, nincs szóbeli  vizsga.)</a:t>
            </a:r>
          </a:p>
          <a:p>
            <a:pPr lvl="0" algn="just">
              <a:spcAft>
                <a:spcPts val="1000"/>
              </a:spcAft>
            </a:pPr>
            <a:r>
              <a:rPr lang="hu-H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Matematikából a 25%-t elért dolgozat megkapja a megfelelő minősítést.</a:t>
            </a:r>
          </a:p>
          <a:p>
            <a:pPr lvl="0" algn="just">
              <a:spcAft>
                <a:spcPts val="1000"/>
              </a:spcAft>
            </a:pPr>
            <a:r>
              <a:rPr lang="hu-H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0-11% elégtelen, 12-24% szóbeli, 25-39% elégséges, 40-59% közepes, 60-79% jó, 80-100% jeles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7807" y="437888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7807" y="1355872"/>
            <a:ext cx="11451771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vizsgáztatás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 8 óra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előtt nem kezdhető el (még a tételek kihúzásával sem), és nem tarthat tovább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óránál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vizsgacsoport legfeljebb 6 főből állhat. A vizsgázónak minden felelet előtt legalább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perc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gondolkodási időt kell kapnia (póttétel esetén 20 percet).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idegen nyelvi szóbeli vizsgán nincs felkészülési idő.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vizsgára a vizsgázónak csak tollat kell hoznia, minden segédeszközt a vizsgaközpont bocsát a rendelkezésére.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(Kivéve, ha matematikából van szóbeli vizsgád.)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Megjelenés ünnepi öltözetben. (És hangulatban.)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A262DE-8435-4AC9-9CD1-848144DF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30" y="4813163"/>
            <a:ext cx="1377929" cy="13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081" y="693994"/>
            <a:ext cx="11031893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vizsgaterembe érkező vizsgázó először menjen a bizottság asztalához,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köszönjön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elnöknek és a tanároknak, és a kapott utasítás szerint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húzzon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tételt.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tétel számát azonnal, hangosan mondja be az elnöknek és a vizsgáztató tanárnak. Ezután vegye magához a tétel kidolgozásához igénybe vehető segédeszközöket.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szóbeli vizsga beosztását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 elnöke fogja közölni a tájékoztató értekezleten. 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lsd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vizsgabehívó)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vizsgázó a szóbeli vizsga alatt csak engedéllyel és legfeljebb két felelet között hagyhatja el a termet, abban az esetben, ha még nem húzta ki a következő tételét.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-66902"/>
            <a:ext cx="11358465" cy="713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vizsgán a vizsgázónak szabadon, önállóan beszélve kell a tételben kapott feladatot megoldania. A vizsgabizottság tagjai (pl. a kérdező tanár) csak akkor szólhatnak közbe, ha a vizsgázó súlyosan téved, vagy ha elakad. Egy felelet időtartama középszinten legfeljebb 15 perc lehet. A vizsgázónak hangosan, valamennyi vizsgabizottsági tag számára hallhatóan kell beszélnie.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a vizsgázó a húzott tétel anyagából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 tájékozatlanságot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árul el, az elnök egy alkalommal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póttétel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húzat vele. </a:t>
            </a:r>
            <a:r>
              <a:rPr lang="hu-H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(pontok felezése)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érettségi vizsgával kapcsolatos esetleges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észrevételeke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a vizsga napján, a vizsgaközpont érettségi szervezéssel megbízott munkatársánál lehet írásban megtenni.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962" y="559319"/>
            <a:ext cx="11252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vizsgák időpontjai: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2598" y="4368398"/>
            <a:ext cx="1142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Balatonboglár, Szabadság utca 41.</a:t>
            </a:r>
          </a:p>
          <a:p>
            <a:pPr algn="ctr"/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A/1-s terem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B16EB7-BE22-4CD9-9D20-84FF56C7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83" y="1667315"/>
            <a:ext cx="5249008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5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78058FE-DD09-46EA-8B23-0E2FDF15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54" y="532566"/>
            <a:ext cx="4804045" cy="55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B06571-6CC2-4DD1-8B87-1B4C2A4163EC}"/>
              </a:ext>
            </a:extLst>
          </p:cNvPr>
          <p:cNvSpPr/>
          <p:nvPr/>
        </p:nvSpPr>
        <p:spPr>
          <a:xfrm>
            <a:off x="59266" y="200253"/>
            <a:ext cx="12073467" cy="15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érettségivel kapcsolatos fontos információk részletesen megtalálhatóak a következő helyen: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rgbClr val="37A76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www.oktatas.hu/kozneveles/erettsegi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E3BF27-062D-4522-A064-49294974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016"/>
            <a:ext cx="6096000" cy="31599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AECA67-7099-42FD-A8C6-D4C3A1D9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5" y="3111805"/>
            <a:ext cx="7171267" cy="204893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08162B8-1BF7-41C2-838D-05AD74DED821}"/>
              </a:ext>
            </a:extLst>
          </p:cNvPr>
          <p:cNvSpPr/>
          <p:nvPr/>
        </p:nvSpPr>
        <p:spPr>
          <a:xfrm>
            <a:off x="465667" y="5317665"/>
            <a:ext cx="11870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hu-HU" sz="2800" b="1" u="sng" dirty="0">
                <a:solidFill>
                  <a:srgbClr val="37A76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</a:t>
            </a:r>
          </a:p>
          <a:p>
            <a:pPr lvl="0" algn="ctr" defTabSz="914400"/>
            <a:r>
              <a:rPr lang="hu-HU" sz="2800" b="1" u="sng" dirty="0" err="1">
                <a:solidFill>
                  <a:srgbClr val="37A76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erettsegi</a:t>
            </a:r>
            <a:r>
              <a:rPr lang="hu-HU" sz="2800" b="1" u="sng" dirty="0">
                <a:solidFill>
                  <a:srgbClr val="37A76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/erettsegi_vizsgakkal_kapcsolatos_informaciok</a:t>
            </a:r>
            <a:endParaRPr lang="hu-HU" sz="2800" b="1" u="sng" dirty="0">
              <a:solidFill>
                <a:srgbClr val="37A76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909" y="324498"/>
            <a:ext cx="826392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EREDMÉNYES VIZSGÁZÁST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KÍVÁNUNK MINDENKINEK!</a:t>
            </a: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3166133"/>
            <a:ext cx="3414387" cy="31070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A90E31-E38A-4058-8F58-5AEBDBD29FA4}"/>
              </a:ext>
            </a:extLst>
          </p:cNvPr>
          <p:cNvSpPr txBox="1"/>
          <p:nvPr/>
        </p:nvSpPr>
        <p:spPr>
          <a:xfrm>
            <a:off x="84666" y="6273225"/>
            <a:ext cx="1202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(Kéz és lábtörést inkább nem kívánok, eddig is mindig elintézte valaki!)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599EC5-E0B9-4560-AD54-345D8014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89" y="2313157"/>
            <a:ext cx="4072714" cy="3785652"/>
          </a:xfrm>
          <a:prstGeom prst="rect">
            <a:avLst/>
          </a:prstGeom>
        </p:spPr>
      </p:pic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6A83A0EB-A005-4875-B0D3-684FFA3F15BE}"/>
              </a:ext>
            </a:extLst>
          </p:cNvPr>
          <p:cNvSpPr/>
          <p:nvPr/>
        </p:nvSpPr>
        <p:spPr>
          <a:xfrm>
            <a:off x="1162484" y="2313157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2407CAF0-3B6B-4516-B327-751D18B6A63A}"/>
              </a:ext>
            </a:extLst>
          </p:cNvPr>
          <p:cNvSpPr/>
          <p:nvPr/>
        </p:nvSpPr>
        <p:spPr>
          <a:xfrm rot="18059344">
            <a:off x="6612078" y="2452270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41B2C55-CDF0-4E7E-B408-8CE23D021DAD}"/>
              </a:ext>
            </a:extLst>
          </p:cNvPr>
          <p:cNvSpPr txBox="1"/>
          <p:nvPr/>
        </p:nvSpPr>
        <p:spPr>
          <a:xfrm>
            <a:off x="9222625" y="59038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pont egy hamisítvány!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A316798-68D3-4403-9B8D-C33965D88048}"/>
              </a:ext>
            </a:extLst>
          </p:cNvPr>
          <p:cNvSpPr txBox="1"/>
          <p:nvPr/>
        </p:nvSpPr>
        <p:spPr>
          <a:xfrm>
            <a:off x="43362" y="279680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12.G és 13.SZÉ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B16AF70-1B90-44C6-8833-18BEE05813D8}"/>
              </a:ext>
            </a:extLst>
          </p:cNvPr>
          <p:cNvSpPr txBox="1"/>
          <p:nvPr/>
        </p:nvSpPr>
        <p:spPr>
          <a:xfrm>
            <a:off x="9136519" y="1769409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12.A és 12.HBS</a:t>
            </a:r>
          </a:p>
        </p:txBody>
      </p:sp>
    </p:spTree>
    <p:extLst>
      <p:ext uri="{BB962C8B-B14F-4D97-AF65-F5344CB8AC3E}">
        <p14:creationId xmlns:p14="http://schemas.microsoft.com/office/powerpoint/2010/main" val="408036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6416" y="547583"/>
            <a:ext cx="119991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vizsgázók, azaz TI, az érettségi vizsga minden eseményére, az írásbeli vizsgára és a szóbeli vizsgára is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öltözetben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jönnek.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vizsgáról (írásbeliről, szóbeliről)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elkésni nem lehet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Úgy indulj el, hogy legalább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perccel a vizsga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kihirdetett időpontja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vizsga helyszínén legyél. Nem indokolhat késést sem közlekedési akadály, sem bármilyen személyes mulasztás vagy gondatlanság (csak egészen kivételes esemény, pl. természeti katasztrófa, árvíz, közlekedési sztrájk, járványügyi helyzet, stb.). </a:t>
            </a:r>
          </a:p>
          <a:p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ilyen előfordul, jelezni kell !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4BDF89F-C30A-4CE4-A05F-FA8FD5BD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736601"/>
            <a:ext cx="9013269" cy="50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2001849" y="2604352"/>
            <a:ext cx="549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E99F39-01E8-4085-853A-4B8D2BDC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8" y="698952"/>
            <a:ext cx="2840733" cy="22909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210159-627E-4714-8F11-23561B56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34" y="3198349"/>
            <a:ext cx="2648320" cy="282932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381F016-7EF7-43D3-80ED-40184F6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933" y="119980"/>
            <a:ext cx="6554067" cy="4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6808" y="129973"/>
            <a:ext cx="119151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  <a:p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vizsgára magaddal kell hoznod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személyazonosságot igazoló dokumentum 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(személyi igazolvány, vezetői engedély), vizsgabehívó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EMELT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érettségi vizsgán különösen fontos!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legalább </a:t>
            </a:r>
            <a:r>
              <a:rPr lang="hu-H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db kék golyóstoll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vizsgaszabályzatban engedélyezett eszközök (lsd. később)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étel, ital hozható korlátozott mennyiségben</a:t>
            </a:r>
          </a:p>
          <a:p>
            <a:pPr algn="just">
              <a:spcAft>
                <a:spcPts val="0"/>
              </a:spcAft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mobiltelefon(jaida)t, (okos)óráidat és egyéb használati tárgyaidat a terem egyik sarkában kijelölt helyen kell tárolnod.</a:t>
            </a:r>
          </a:p>
          <a:p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27" y="4092890"/>
            <a:ext cx="1232531" cy="207931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D4BFF46-1830-4926-A7E0-C33DD186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9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60" y="4109823"/>
            <a:ext cx="1232531" cy="207931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4AD8C62-19DE-42A2-8B23-B243CFAB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92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9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Jegyezhető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egyezhető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1519</Words>
  <Application>Microsoft Office PowerPoint</Application>
  <PresentationFormat>Szélesvásznú</PresentationFormat>
  <Paragraphs>172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Symbol</vt:lpstr>
      <vt:lpstr>Times New Roman</vt:lpstr>
      <vt:lpstr>Wingdings 2</vt:lpstr>
      <vt:lpstr>Jegyezhető</vt:lpstr>
      <vt:lpstr>Retrospektív</vt:lpstr>
      <vt:lpstr>ÉRETTSÉGI VIZSGA 2024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2017</dc:title>
  <dc:creator>Tanár</dc:creator>
  <cp:lastModifiedBy>Göncz Mónika</cp:lastModifiedBy>
  <cp:revision>104</cp:revision>
  <dcterms:created xsi:type="dcterms:W3CDTF">2017-04-03T10:41:55Z</dcterms:created>
  <dcterms:modified xsi:type="dcterms:W3CDTF">2024-04-29T07:12:16Z</dcterms:modified>
</cp:coreProperties>
</file>